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1632" r:id="rId3"/>
    <p:sldId id="1633" r:id="rId4"/>
    <p:sldId id="1634" r:id="rId5"/>
    <p:sldId id="263" r:id="rId6"/>
    <p:sldId id="1609" r:id="rId7"/>
    <p:sldId id="1610" r:id="rId8"/>
    <p:sldId id="1635" r:id="rId9"/>
    <p:sldId id="1611" r:id="rId10"/>
    <p:sldId id="1613" r:id="rId11"/>
    <p:sldId id="1636" r:id="rId12"/>
    <p:sldId id="1614" r:id="rId13"/>
    <p:sldId id="1637" r:id="rId14"/>
    <p:sldId id="1618" r:id="rId15"/>
    <p:sldId id="1622" r:id="rId16"/>
    <p:sldId id="1638" r:id="rId17"/>
    <p:sldId id="1623" r:id="rId18"/>
    <p:sldId id="1639" r:id="rId19"/>
    <p:sldId id="1625" r:id="rId20"/>
    <p:sldId id="1629" r:id="rId21"/>
    <p:sldId id="1640" r:id="rId22"/>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0000"/>
    <a:srgbClr val="632D09"/>
    <a:srgbClr val="FFF500"/>
    <a:srgbClr val="FFFFFF"/>
    <a:srgbClr val="D51F0E"/>
    <a:srgbClr val="5118AF"/>
    <a:srgbClr val="EF34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61" autoAdjust="0"/>
    <p:restoredTop sz="96437" autoAdjust="0"/>
  </p:normalViewPr>
  <p:slideViewPr>
    <p:cSldViewPr snapToGrid="0">
      <p:cViewPr>
        <p:scale>
          <a:sx n="89" d="100"/>
          <a:sy n="89" d="100"/>
        </p:scale>
        <p:origin x="948" y="684"/>
      </p:cViewPr>
      <p:guideLst>
        <p:guide orient="horz" pos="2160"/>
        <p:guide pos="3840"/>
        <p:guide orient="horz" pos="3884"/>
        <p:guide pos="438"/>
        <p:guide pos="7219"/>
      </p:guideLst>
    </p:cSldViewPr>
  </p:slideViewPr>
  <p:notesTextViewPr>
    <p:cViewPr>
      <p:scale>
        <a:sx n="1" d="1"/>
        <a:sy n="1" d="1"/>
      </p:scale>
      <p:origin x="0" y="0"/>
    </p:cViewPr>
  </p:notesTextViewPr>
  <p:sorterViewPr>
    <p:cViewPr>
      <p:scale>
        <a:sx n="100" d="100"/>
        <a:sy n="100" d="100"/>
      </p:scale>
      <p:origin x="0" y="-3498"/>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gs" Target="tags/tag9.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4B18C0C-23FC-4801-8D99-1BCE114E19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1935B8-F16D-4F15-BCD1-701D63A0BEF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64B18C0C-23FC-4801-8D99-1BCE114E197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F1935B8-F16D-4F15-BCD1-701D63A0BEF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64B18C0C-23FC-4801-8D99-1BCE114E197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F1935B8-F16D-4F15-BCD1-701D63A0BEF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4B18C0C-23FC-4801-8D99-1BCE114E197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F1935B8-F16D-4F15-BCD1-701D63A0BEF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4B18C0C-23FC-4801-8D99-1BCE114E197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F1935B8-F16D-4F15-BCD1-701D63A0BEF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4B18C0C-23FC-4801-8D99-1BCE114E197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F1935B8-F16D-4F15-BCD1-701D63A0BEF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4B18C0C-23FC-4801-8D99-1BCE114E19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1935B8-F16D-4F15-BCD1-701D63A0BEF3}"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4B18C0C-23FC-4801-8D99-1BCE114E197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F1935B8-F16D-4F15-BCD1-701D63A0BEF3}"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1A0BAEC-A70E-436E-92C6-3ECF094493E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745BC63-D829-4A71-B2F4-3CC30B2DF020}"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eelOff"/>
      </p:transition>
    </mc:Choice>
    <mc:Fallback>
      <p:transition spd="slow"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末尾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18C0C-23FC-4801-8D99-1BCE114E197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1935B8-F16D-4F15-BCD1-701D63A0BEF3}" type="slidenum">
              <a:rPr lang="zh-CN" altLang="en-US" smtClean="0"/>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圆角 7"/>
          <p:cNvSpPr/>
          <p:nvPr userDrawn="1"/>
        </p:nvSpPr>
        <p:spPr>
          <a:xfrm>
            <a:off x="260496" y="234471"/>
            <a:ext cx="11671009" cy="6389058"/>
          </a:xfrm>
          <a:prstGeom prst="roundRect">
            <a:avLst>
              <a:gd name="adj" fmla="val 563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tags" Target="../tags/tag4.xml"/><Relationship Id="rId8" Type="http://schemas.openxmlformats.org/officeDocument/2006/relationships/tags" Target="../tags/tag3.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NULL" TargetMode="External"/><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microsoft.com/office/2007/relationships/hdphoto" Target="../media/image7.wdp"/><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NULL" TargetMode="External"/><Relationship Id="rId10"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4" name="MONACA (モナカ) - 誠に遺憾ながら、知り合い_ (纯音乐)">
            <a:hlinkClick r:id="" action="ppaction://media"/>
          </p:cNvPr>
          <p:cNvPicPr>
            <a:picLocks noChangeAspect="1"/>
          </p:cNvPicPr>
          <p:nvPr>
            <a:audioFile r:link="rId2"/>
            <p:extLst>
              <p:ext uri="{DAA4B4D4-6D71-4841-9C94-3DE7FCFB9230}">
                <p14:media xmlns:p14="http://schemas.microsoft.com/office/powerpoint/2010/main" r:embed="rId3">
                  <p14:trim st="500.000000"/>
                </p14:media>
              </p:ext>
            </p:extLst>
          </p:nvPr>
        </p:nvPicPr>
        <p:blipFill>
          <a:blip r:embed="rId4"/>
          <a:stretch>
            <a:fillRect/>
          </a:stretch>
        </p:blipFill>
        <p:spPr>
          <a:xfrm>
            <a:off x="5650920" y="-1123951"/>
            <a:ext cx="789973" cy="789973"/>
          </a:xfrm>
          <a:prstGeom prst="rect">
            <a:avLst/>
          </a:prstGeom>
        </p:spPr>
      </p:pic>
      <p:sp>
        <p:nvSpPr>
          <p:cNvPr id="35" name="文本框 34"/>
          <p:cNvSpPr txBox="1"/>
          <p:nvPr/>
        </p:nvSpPr>
        <p:spPr>
          <a:xfrm>
            <a:off x="1527175" y="2339340"/>
            <a:ext cx="9138285" cy="1398905"/>
          </a:xfrm>
          <a:prstGeom prst="rect">
            <a:avLst/>
          </a:prstGeom>
          <a:noFill/>
        </p:spPr>
        <p:txBody>
          <a:bodyPr wrap="square" rtlCol="0">
            <a:spAutoFit/>
          </a:bodyPr>
          <a:lstStyle/>
          <a:p>
            <a:pPr algn="ctr"/>
            <a:r>
              <a:rPr lang="zh-CN" altLang="en-US" sz="8500" dirty="0">
                <a:solidFill>
                  <a:srgbClr val="FF0000"/>
                </a:solidFill>
                <a:latin typeface="汉仪雅酷黑-75J" panose="00020600040101010101" charset="-122"/>
                <a:ea typeface="汉仪雅酷黑-75J" panose="00020600040101010101" charset="-122"/>
                <a:cs typeface="胡晓波男神体" panose="02010600030101010101" pitchFamily="2" charset="-122"/>
              </a:rPr>
              <a:t>反电信网络诈骗法</a:t>
            </a:r>
            <a:endParaRPr lang="zh-CN" altLang="en-US" sz="8500" dirty="0">
              <a:solidFill>
                <a:srgbClr val="FF0000"/>
              </a:solidFill>
              <a:latin typeface="汉仪雅酷黑-75J" panose="00020600040101010101" charset="-122"/>
              <a:ea typeface="汉仪雅酷黑-75J" panose="00020600040101010101" charset="-122"/>
              <a:cs typeface="胡晓波男神体" panose="02010600030101010101" pitchFamily="2" charset="-122"/>
            </a:endParaRPr>
          </a:p>
        </p:txBody>
      </p:sp>
      <p:sp>
        <p:nvSpPr>
          <p:cNvPr id="37" name="文本框 36"/>
          <p:cNvSpPr txBox="1"/>
          <p:nvPr/>
        </p:nvSpPr>
        <p:spPr>
          <a:xfrm>
            <a:off x="2596924" y="1547772"/>
            <a:ext cx="6998153" cy="553085"/>
          </a:xfrm>
          <a:prstGeom prst="rect">
            <a:avLst/>
          </a:prstGeom>
          <a:noFill/>
        </p:spPr>
        <p:txBody>
          <a:bodyPr wrap="square" rtlCol="0">
            <a:spAutoFit/>
          </a:bodyPr>
          <a:lstStyle/>
          <a:p>
            <a:pPr algn="ctr"/>
            <a:r>
              <a:rPr lang="zh-CN" altLang="en-US" sz="3000" spc="300" dirty="0">
                <a:solidFill>
                  <a:srgbClr val="FF0000"/>
                </a:solidFill>
                <a:latin typeface="思源黑体 CN Bold" panose="020B0800000000000000" pitchFamily="34" charset="-122"/>
                <a:ea typeface="思源黑体 CN Bold" panose="020B0800000000000000" pitchFamily="34" charset="-122"/>
              </a:rPr>
              <a:t>中华人民共和国</a:t>
            </a:r>
            <a:endParaRPr lang="zh-CN" altLang="en-US" sz="3000" spc="300" dirty="0">
              <a:solidFill>
                <a:srgbClr val="FF0000"/>
              </a:solidFill>
              <a:latin typeface="思源黑体 CN Bold" panose="020B0800000000000000" pitchFamily="34" charset="-122"/>
              <a:ea typeface="思源黑体 CN Bold" panose="020B0800000000000000" pitchFamily="34" charset="-122"/>
            </a:endParaRPr>
          </a:p>
        </p:txBody>
      </p:sp>
      <p:pic>
        <p:nvPicPr>
          <p:cNvPr id="47" name="图片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1144" y="3429000"/>
            <a:ext cx="5017304" cy="3762978"/>
          </a:xfrm>
          <a:prstGeom prst="rect">
            <a:avLst/>
          </a:prstGeom>
        </p:spPr>
      </p:pic>
      <p:grpSp>
        <p:nvGrpSpPr>
          <p:cNvPr id="16" name="18"/>
          <p:cNvGrpSpPr/>
          <p:nvPr/>
        </p:nvGrpSpPr>
        <p:grpSpPr>
          <a:xfrm>
            <a:off x="1032386" y="-23963"/>
            <a:ext cx="1241348" cy="1498801"/>
            <a:chOff x="551001" y="-23963"/>
            <a:chExt cx="1241348" cy="1498801"/>
          </a:xfrm>
        </p:grpSpPr>
        <p:sp>
          <p:nvSpPr>
            <p:cNvPr id="17" name="18-1"/>
            <p:cNvSpPr/>
            <p:nvPr/>
          </p:nvSpPr>
          <p:spPr>
            <a:xfrm>
              <a:off x="551001" y="-23963"/>
              <a:ext cx="1241348" cy="1498801"/>
            </a:xfrm>
            <a:prstGeom prst="flowChartOffpageConnector">
              <a:avLst/>
            </a:prstGeom>
            <a:gradFill>
              <a:gsLst>
                <a:gs pos="81000">
                  <a:srgbClr val="920006"/>
                </a:gs>
                <a:gs pos="0">
                  <a:srgbClr val="DC0000"/>
                </a:gs>
              </a:gsLst>
              <a:lin ang="5400000" scaled="1"/>
            </a:gradFill>
            <a:ln w="28575" cap="flat" cmpd="sng" algn="ctr">
              <a:noFill/>
              <a:prstDash val="solid"/>
              <a:round/>
              <a:headEnd type="none" w="med" len="med"/>
              <a:tailEnd type="none" w="med" len="med"/>
            </a:ln>
            <a:effectLst/>
          </p:spPr>
          <p:txBody>
            <a:bodyPr vert="horz" wrap="square" lIns="0" tIns="0" rIns="0" bIns="0" numCol="1" rtlCol="0" anchor="ctr" anchorCtr="0" compatLnSpc="1"/>
            <a:p>
              <a:pPr algn="ctr">
                <a:lnSpc>
                  <a:spcPct val="90000"/>
                </a:lnSpc>
              </a:pPr>
              <a:endParaRPr lang="zh-CN" altLang="en-US" sz="4300" dirty="0">
                <a:solidFill>
                  <a:schemeClr val="bg1"/>
                </a:solidFill>
                <a:latin typeface="字魂143号-正酷超级黑" panose="00000500000000000000" pitchFamily="2" charset="-122"/>
                <a:ea typeface="字魂143号-正酷超级黑" panose="00000500000000000000" pitchFamily="2" charset="-122"/>
              </a:endParaRPr>
            </a:p>
          </p:txBody>
        </p:sp>
        <p:sp>
          <p:nvSpPr>
            <p:cNvPr id="18" name="18-2"/>
            <p:cNvSpPr/>
            <p:nvPr/>
          </p:nvSpPr>
          <p:spPr>
            <a:xfrm>
              <a:off x="615648" y="245878"/>
              <a:ext cx="1071880" cy="1060450"/>
            </a:xfrm>
            <a:prstGeom prst="rect">
              <a:avLst/>
            </a:prstGeom>
          </p:spPr>
          <p:txBody>
            <a:bodyPr wrap="none">
              <a:spAutoFit/>
            </a:bodyPr>
            <a:p>
              <a:pPr algn="ctr">
                <a:lnSpc>
                  <a:spcPct val="90000"/>
                </a:lnSpc>
              </a:pPr>
              <a:r>
                <a:rPr lang="zh-CN" altLang="en-US" sz="3500" dirty="0">
                  <a:solidFill>
                    <a:schemeClr val="bg1"/>
                  </a:solidFill>
                  <a:latin typeface="阿里巴巴普惠体 B" panose="00020600040101010101" charset="-122"/>
                  <a:ea typeface="阿里巴巴普惠体 B" panose="00020600040101010101" charset="-122"/>
                </a:rPr>
                <a:t>一图</a:t>
              </a:r>
              <a:endParaRPr lang="en-US" altLang="zh-CN" sz="3500" dirty="0">
                <a:solidFill>
                  <a:schemeClr val="bg1"/>
                </a:solidFill>
                <a:latin typeface="阿里巴巴普惠体 B" panose="00020600040101010101" charset="-122"/>
                <a:ea typeface="阿里巴巴普惠体 B" panose="00020600040101010101" charset="-122"/>
              </a:endParaRPr>
            </a:p>
            <a:p>
              <a:pPr algn="ctr">
                <a:lnSpc>
                  <a:spcPct val="90000"/>
                </a:lnSpc>
              </a:pPr>
              <a:r>
                <a:rPr lang="zh-CN" altLang="en-US" sz="3500" dirty="0">
                  <a:solidFill>
                    <a:schemeClr val="bg1"/>
                  </a:solidFill>
                  <a:latin typeface="阿里巴巴普惠体 B" panose="00020600040101010101" charset="-122"/>
                  <a:ea typeface="阿里巴巴普惠体 B" panose="00020600040101010101" charset="-122"/>
                </a:rPr>
                <a:t>读懂</a:t>
              </a:r>
              <a:endParaRPr lang="zh-CN" altLang="en-US" sz="3500" dirty="0">
                <a:solidFill>
                  <a:schemeClr val="bg1"/>
                </a:solidFill>
                <a:latin typeface="阿里巴巴普惠体 B" panose="00020600040101010101" charset="-122"/>
                <a:ea typeface="阿里巴巴普惠体 B" panose="00020600040101010101" charset="-122"/>
              </a:endParaRPr>
            </a:p>
          </p:txBody>
        </p:sp>
      </p:grpSp>
      <p:grpSp>
        <p:nvGrpSpPr>
          <p:cNvPr id="55" name="15"/>
          <p:cNvGrpSpPr/>
          <p:nvPr/>
        </p:nvGrpSpPr>
        <p:grpSpPr>
          <a:xfrm>
            <a:off x="3643303" y="4156843"/>
            <a:ext cx="2033563" cy="316236"/>
            <a:chOff x="3253003" y="4352455"/>
            <a:chExt cx="2498734" cy="388574"/>
          </a:xfrm>
        </p:grpSpPr>
        <p:sp>
          <p:nvSpPr>
            <p:cNvPr id="56" name="15-1"/>
            <p:cNvSpPr/>
            <p:nvPr>
              <p:custDataLst>
                <p:tags r:id="rId6"/>
              </p:custDataLst>
            </p:nvPr>
          </p:nvSpPr>
          <p:spPr>
            <a:xfrm>
              <a:off x="3694304" y="4352455"/>
              <a:ext cx="2057433" cy="388574"/>
            </a:xfrm>
            <a:prstGeom prst="roundRect">
              <a:avLst>
                <a:gd name="adj" fmla="val 50000"/>
              </a:avLst>
            </a:prstGeom>
            <a:solidFill>
              <a:srgbClr val="FFBF53">
                <a:lumMod val="40000"/>
                <a:lumOff val="60000"/>
              </a:srgbClr>
            </a:solidFill>
            <a:ln w="12700" cap="flat" cmpd="sng" algn="ctr">
              <a:noFill/>
              <a:prstDash val="solid"/>
              <a:miter lim="800000"/>
            </a:ln>
            <a:effectLst/>
          </p:spPr>
          <p:txBody>
            <a:bodyPr lIns="86868" tIns="43434" rIns="86868" bIns="43434" rtlCol="0" anchor="ctr"/>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300" normalizeH="0" baseline="0" noProof="0" dirty="0">
                  <a:ln>
                    <a:noFill/>
                  </a:ln>
                  <a:solidFill>
                    <a:srgbClr val="44546A">
                      <a:lumMod val="50000"/>
                    </a:srgbClr>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XXXX</a:t>
              </a:r>
              <a:endParaRPr kumimoji="0" lang="en-US" altLang="zh-CN" sz="1400" b="0" i="0" u="none" strike="noStrike" kern="0" cap="none" spc="300" normalizeH="0" baseline="0" noProof="0" dirty="0">
                <a:ln>
                  <a:noFill/>
                </a:ln>
                <a:solidFill>
                  <a:srgbClr val="44546A">
                    <a:lumMod val="50000"/>
                  </a:srgbClr>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sp>
          <p:nvSpPr>
            <p:cNvPr id="57" name="15-2"/>
            <p:cNvSpPr/>
            <p:nvPr>
              <p:custDataLst>
                <p:tags r:id="rId7"/>
              </p:custDataLst>
            </p:nvPr>
          </p:nvSpPr>
          <p:spPr>
            <a:xfrm>
              <a:off x="3253003" y="4352455"/>
              <a:ext cx="1155342" cy="388574"/>
            </a:xfrm>
            <a:prstGeom prst="roundRect">
              <a:avLst>
                <a:gd name="adj" fmla="val 50000"/>
              </a:avLst>
            </a:prstGeom>
            <a:gradFill flip="none" rotWithShape="1">
              <a:gsLst>
                <a:gs pos="0">
                  <a:srgbClr val="FE862C"/>
                </a:gs>
                <a:gs pos="61000">
                  <a:srgbClr val="D21305"/>
                </a:gs>
              </a:gsLst>
              <a:lin ang="2700000" scaled="1"/>
              <a:tileRect/>
            </a:gradFill>
            <a:ln w="12700" cap="flat" cmpd="sng" algn="ctr">
              <a:noFill/>
              <a:prstDash val="solid"/>
              <a:miter lim="800000"/>
            </a:ln>
            <a:effectLst/>
          </p:spPr>
          <p:txBody>
            <a:bodyPr lIns="86868" tIns="43434" rIns="86868" bIns="43434"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300" normalizeH="0" baseline="0" noProof="0" dirty="0">
                  <a:ln>
                    <a:noFill/>
                  </a:ln>
                  <a:solidFill>
                    <a:srgbClr val="FFFFFF"/>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汇报人</a:t>
              </a:r>
              <a:endParaRPr kumimoji="0" lang="zh-CN" altLang="en-US" sz="1400" b="0" i="0" u="none" strike="noStrike" kern="0" cap="none" spc="300" normalizeH="0" baseline="0" noProof="0" dirty="0">
                <a:ln>
                  <a:noFill/>
                </a:ln>
                <a:solidFill>
                  <a:srgbClr val="FFFFFF"/>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grpSp>
        <p:nvGrpSpPr>
          <p:cNvPr id="58" name="16"/>
          <p:cNvGrpSpPr/>
          <p:nvPr/>
        </p:nvGrpSpPr>
        <p:grpSpPr>
          <a:xfrm>
            <a:off x="6512730" y="4156843"/>
            <a:ext cx="2480310" cy="316236"/>
            <a:chOff x="3253003" y="4352455"/>
            <a:chExt cx="3047673" cy="388574"/>
          </a:xfrm>
        </p:grpSpPr>
        <p:sp>
          <p:nvSpPr>
            <p:cNvPr id="59" name="16-1"/>
            <p:cNvSpPr/>
            <p:nvPr>
              <p:custDataLst>
                <p:tags r:id="rId8"/>
              </p:custDataLst>
            </p:nvPr>
          </p:nvSpPr>
          <p:spPr>
            <a:xfrm>
              <a:off x="3694627" y="4352455"/>
              <a:ext cx="2606049" cy="388567"/>
            </a:xfrm>
            <a:prstGeom prst="roundRect">
              <a:avLst>
                <a:gd name="adj" fmla="val 50000"/>
              </a:avLst>
            </a:prstGeom>
            <a:solidFill>
              <a:srgbClr val="FFBF53">
                <a:lumMod val="40000"/>
                <a:lumOff val="60000"/>
              </a:srgbClr>
            </a:solidFill>
            <a:ln w="12700" cap="flat" cmpd="sng" algn="ctr">
              <a:noFill/>
              <a:prstDash val="solid"/>
              <a:miter lim="800000"/>
            </a:ln>
            <a:effectLst/>
          </p:spPr>
          <p:txBody>
            <a:bodyPr lIns="86868" tIns="43434" rIns="86868" bIns="43434" rtlCol="0" anchor="ctr"/>
            <a:p>
              <a:pPr marL="0" marR="0" lvl="0" indent="0" algn="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300" normalizeH="0" baseline="0" noProof="0" dirty="0">
                  <a:ln>
                    <a:noFill/>
                  </a:ln>
                  <a:solidFill>
                    <a:srgbClr val="44546A">
                      <a:lumMod val="50000"/>
                    </a:srgbClr>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2022.XX.XX</a:t>
              </a:r>
              <a:endParaRPr kumimoji="0" lang="en-US" sz="1400" b="0" i="0" u="none" strike="noStrike" kern="0" cap="none" spc="300" normalizeH="0" baseline="0" noProof="0" dirty="0">
                <a:ln>
                  <a:noFill/>
                </a:ln>
                <a:solidFill>
                  <a:srgbClr val="44546A">
                    <a:lumMod val="50000"/>
                  </a:srgbClr>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sp>
          <p:nvSpPr>
            <p:cNvPr id="60" name="16-2"/>
            <p:cNvSpPr/>
            <p:nvPr>
              <p:custDataLst>
                <p:tags r:id="rId9"/>
              </p:custDataLst>
            </p:nvPr>
          </p:nvSpPr>
          <p:spPr>
            <a:xfrm>
              <a:off x="3253003" y="4352455"/>
              <a:ext cx="1155342" cy="388574"/>
            </a:xfrm>
            <a:prstGeom prst="roundRect">
              <a:avLst>
                <a:gd name="adj" fmla="val 50000"/>
              </a:avLst>
            </a:prstGeom>
            <a:gradFill flip="none" rotWithShape="1">
              <a:gsLst>
                <a:gs pos="0">
                  <a:srgbClr val="FE862C"/>
                </a:gs>
                <a:gs pos="61000">
                  <a:srgbClr val="D21305"/>
                </a:gs>
              </a:gsLst>
              <a:lin ang="2700000" scaled="1"/>
              <a:tileRect/>
            </a:gradFill>
            <a:ln w="12700" cap="flat" cmpd="sng" algn="ctr">
              <a:noFill/>
              <a:prstDash val="solid"/>
              <a:miter lim="800000"/>
            </a:ln>
            <a:effectLst/>
          </p:spPr>
          <p:txBody>
            <a:bodyPr lIns="86868" tIns="43434" rIns="86868" bIns="43434"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300" normalizeH="0" baseline="0" noProof="0" dirty="0">
                  <a:ln>
                    <a:noFill/>
                  </a:ln>
                  <a:solidFill>
                    <a:srgbClr val="FFFFFF"/>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时间</a:t>
              </a:r>
              <a:endParaRPr kumimoji="0" lang="zh-CN" altLang="en-US" sz="1400" b="0" i="0" u="none" strike="noStrike" kern="0" cap="none" spc="300" normalizeH="0" baseline="0" noProof="0" dirty="0">
                <a:ln>
                  <a:noFill/>
                </a:ln>
                <a:solidFill>
                  <a:srgbClr val="FFFFFF"/>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randombar(horizontal)">
                                      <p:cBhvr>
                                        <p:cTn id="11" dur="500"/>
                                        <p:tgtEl>
                                          <p:spTgt spid="37"/>
                                        </p:tgtEl>
                                      </p:cBhvr>
                                    </p:animEffect>
                                  </p:childTnLst>
                                </p:cTn>
                              </p:par>
                              <p:par>
                                <p:cTn id="12" presetID="53" presetClass="entr" presetSubtype="528" fill="hold" grpId="0" nodeType="withEffect">
                                  <p:stCondLst>
                                    <p:cond delay="0"/>
                                  </p:stCondLst>
                                  <p:iterate type="lt">
                                    <p:tmPct val="10000"/>
                                  </p:iterate>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Effect transition="in" filter="fade">
                                      <p:cBhvr>
                                        <p:cTn id="16" dur="500"/>
                                        <p:tgtEl>
                                          <p:spTgt spid="35"/>
                                        </p:tgtEl>
                                      </p:cBhvr>
                                    </p:animEffect>
                                    <p:anim calcmode="lin" valueType="num">
                                      <p:cBhvr>
                                        <p:cTn id="17" dur="500" fill="hold"/>
                                        <p:tgtEl>
                                          <p:spTgt spid="35"/>
                                        </p:tgtEl>
                                        <p:attrNameLst>
                                          <p:attrName>ppt_x</p:attrName>
                                        </p:attrNameLst>
                                      </p:cBhvr>
                                      <p:tavLst>
                                        <p:tav tm="0">
                                          <p:val>
                                            <p:fltVal val="0.5"/>
                                          </p:val>
                                        </p:tav>
                                        <p:tav tm="100000">
                                          <p:val>
                                            <p:strVal val="#ppt_x"/>
                                          </p:val>
                                        </p:tav>
                                      </p:tavLst>
                                    </p:anim>
                                    <p:anim calcmode="lin" valueType="num">
                                      <p:cBhvr>
                                        <p:cTn id="18" dur="500" fill="hold"/>
                                        <p:tgtEl>
                                          <p:spTgt spid="3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hold" display="0">
                  <p:stCondLst>
                    <p:cond delay="indefinite"/>
                  </p:stCondLst>
                  <p:endCondLst>
                    <p:cond evt="onStopAudio" delay="0">
                      <p:tgtEl>
                        <p:sldTgt/>
                      </p:tgtEl>
                    </p:cond>
                  </p:endCondLst>
                </p:cTn>
                <p:tgtEl>
                  <p:spTgt spid="34"/>
                </p:tgtEl>
              </p:cMediaNode>
            </p:audio>
          </p:childTnLst>
        </p:cTn>
      </p:par>
    </p:tnLst>
    <p:bldLst>
      <p:bldP spid="35" grpId="0"/>
      <p:bldP spid="37"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pic>
        <p:nvPicPr>
          <p:cNvPr id="84" name="图片 8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145" y="3429000"/>
            <a:ext cx="5017135" cy="3763010"/>
          </a:xfrm>
          <a:prstGeom prst="rect">
            <a:avLst/>
          </a:prstGeom>
        </p:spPr>
      </p:pic>
      <p:sp>
        <p:nvSpPr>
          <p:cNvPr id="18" name="矩形 17"/>
          <p:cNvSpPr/>
          <p:nvPr/>
        </p:nvSpPr>
        <p:spPr bwMode="auto">
          <a:xfrm>
            <a:off x="1623754" y="1566573"/>
            <a:ext cx="9444297" cy="3240093"/>
          </a:xfrm>
          <a:prstGeom prst="rect">
            <a:avLst/>
          </a:prstGeom>
          <a:solidFill>
            <a:schemeClr val="bg1">
              <a:alpha val="94000"/>
            </a:schemeClr>
          </a:solidFill>
          <a:ln w="19050" cap="flat" cmpd="sng" algn="ctr">
            <a:solidFill>
              <a:srgbClr val="FF0000"/>
            </a:solidFill>
            <a:prstDash val="solid"/>
            <a:round/>
            <a:headEnd type="none" w="med" len="med"/>
            <a:tailEnd type="none" w="med" len="med"/>
          </a:ln>
          <a:effectLst/>
        </p:spPr>
        <p:txBody>
          <a:bodyPr vert="horz" wrap="square" lIns="91404" tIns="45702" rIns="91404" bIns="45702" numCol="1" rtlCol="0" anchor="t" anchorCtr="0" compatLnSpc="1"/>
          <a:p>
            <a:pPr defTabSz="913765" fontAlgn="base">
              <a:spcBef>
                <a:spcPct val="0"/>
              </a:spcBef>
              <a:spcAft>
                <a:spcPct val="0"/>
              </a:spcAft>
              <a:defRPr/>
            </a:pPr>
            <a:endParaRPr lang="zh-CN" altLang="en-US" sz="1800" kern="0">
              <a:solidFill>
                <a:srgbClr val="BC0000"/>
              </a:solidFill>
              <a:latin typeface="+mj-ea"/>
              <a:ea typeface="+mj-ea"/>
            </a:endParaRPr>
          </a:p>
        </p:txBody>
      </p:sp>
      <p:grpSp>
        <p:nvGrpSpPr>
          <p:cNvPr id="67" name="15"/>
          <p:cNvGrpSpPr/>
          <p:nvPr/>
        </p:nvGrpSpPr>
        <p:grpSpPr>
          <a:xfrm>
            <a:off x="2200974" y="1806092"/>
            <a:ext cx="4011032" cy="657202"/>
            <a:chOff x="5200073" y="4467322"/>
            <a:chExt cx="4011032" cy="412425"/>
          </a:xfrm>
        </p:grpSpPr>
        <p:grpSp>
          <p:nvGrpSpPr>
            <p:cNvPr id="68" name="组合 67"/>
            <p:cNvGrpSpPr/>
            <p:nvPr/>
          </p:nvGrpSpPr>
          <p:grpSpPr>
            <a:xfrm>
              <a:off x="5200073" y="4467322"/>
              <a:ext cx="4011032" cy="412425"/>
              <a:chOff x="5423084" y="5733256"/>
              <a:chExt cx="4011032" cy="412425"/>
            </a:xfrm>
          </p:grpSpPr>
          <p:sp>
            <p:nvSpPr>
              <p:cNvPr id="71" name="15-1"/>
              <p:cNvSpPr/>
              <p:nvPr/>
            </p:nvSpPr>
            <p:spPr>
              <a:xfrm>
                <a:off x="5423084" y="5733256"/>
                <a:ext cx="4011032" cy="412424"/>
              </a:xfrm>
              <a:prstGeom prst="roundRect">
                <a:avLst/>
              </a:prstGeom>
              <a:noFill/>
              <a:ln w="9525" cap="flat" cmpd="sng" algn="ctr">
                <a:solidFill>
                  <a:sysClr val="window" lastClr="FFFFFF">
                    <a:lumMod val="85000"/>
                  </a:sysClr>
                </a:solid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9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sp>
            <p:nvSpPr>
              <p:cNvPr id="72" name="15-2"/>
              <p:cNvSpPr/>
              <p:nvPr/>
            </p:nvSpPr>
            <p:spPr>
              <a:xfrm>
                <a:off x="5423085" y="5733257"/>
                <a:ext cx="1278848" cy="412424"/>
              </a:xfrm>
              <a:prstGeom prst="roundRect">
                <a:avLst/>
              </a:prstGeom>
              <a:solidFill>
                <a:srgbClr val="D7494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grpSp>
        <p:sp>
          <p:nvSpPr>
            <p:cNvPr id="69" name="15-3"/>
            <p:cNvSpPr>
              <a:spLocks noChangeArrowheads="1"/>
            </p:cNvSpPr>
            <p:nvPr/>
          </p:nvSpPr>
          <p:spPr bwMode="auto">
            <a:xfrm flipH="1">
              <a:off x="5335442" y="4550660"/>
              <a:ext cx="1008112" cy="23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defRPr/>
              </a:pPr>
              <a:r>
                <a:rPr lang="zh-CN" altLang="en-US" kern="0" dirty="0">
                  <a:solidFill>
                    <a:schemeClr val="bg1"/>
                  </a:solidFill>
                  <a:effectLst>
                    <a:outerShdw blurRad="38100" dist="38100" dir="2700000" algn="tl">
                      <a:srgbClr val="000000">
                        <a:alpha val="43137"/>
                      </a:srgbClr>
                    </a:outerShdw>
                  </a:effectLst>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rPr>
                <a:t>第一章</a:t>
              </a:r>
              <a:endParaRPr kumimoji="0" lang="zh-CN" altLang="en-US"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endParaRPr>
            </a:p>
          </p:txBody>
        </p:sp>
        <p:sp>
          <p:nvSpPr>
            <p:cNvPr id="70" name="15-4"/>
            <p:cNvSpPr>
              <a:spLocks noChangeArrowheads="1"/>
            </p:cNvSpPr>
            <p:nvPr/>
          </p:nvSpPr>
          <p:spPr bwMode="auto">
            <a:xfrm flipH="1">
              <a:off x="6602945" y="4510011"/>
              <a:ext cx="1980199" cy="34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defRPr/>
              </a:pPr>
              <a:r>
                <a:rPr lang="zh-CN" altLang="en-US" sz="3000" kern="0" dirty="0">
                  <a:solidFill>
                    <a:srgbClr val="D52C23"/>
                  </a:solidFill>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总　　则</a:t>
              </a:r>
              <a:endParaRPr kumimoji="0" lang="zh-CN" altLang="en-US" sz="3000" b="0" i="0" u="none" strike="noStrike" kern="0" cap="none" spc="0" normalizeH="0" baseline="0" noProof="0" dirty="0">
                <a:ln>
                  <a:noFill/>
                </a:ln>
                <a:solidFill>
                  <a:srgbClr val="D52C23"/>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grpSp>
        <p:nvGrpSpPr>
          <p:cNvPr id="2" name="17"/>
          <p:cNvGrpSpPr/>
          <p:nvPr/>
        </p:nvGrpSpPr>
        <p:grpSpPr>
          <a:xfrm>
            <a:off x="2200974" y="2743704"/>
            <a:ext cx="4011032" cy="657202"/>
            <a:chOff x="5200073" y="4467322"/>
            <a:chExt cx="4011032" cy="412425"/>
          </a:xfrm>
        </p:grpSpPr>
        <p:grpSp>
          <p:nvGrpSpPr>
            <p:cNvPr id="22" name="组合 21"/>
            <p:cNvGrpSpPr/>
            <p:nvPr/>
          </p:nvGrpSpPr>
          <p:grpSpPr>
            <a:xfrm>
              <a:off x="5200073" y="4467322"/>
              <a:ext cx="4011032" cy="412425"/>
              <a:chOff x="5423084" y="5733256"/>
              <a:chExt cx="4011032" cy="412425"/>
            </a:xfrm>
          </p:grpSpPr>
          <p:sp>
            <p:nvSpPr>
              <p:cNvPr id="25" name="17-1"/>
              <p:cNvSpPr/>
              <p:nvPr/>
            </p:nvSpPr>
            <p:spPr>
              <a:xfrm>
                <a:off x="5423084" y="5733256"/>
                <a:ext cx="4011032" cy="412424"/>
              </a:xfrm>
              <a:prstGeom prst="roundRect">
                <a:avLst/>
              </a:prstGeom>
              <a:noFill/>
              <a:ln w="9525" cap="flat" cmpd="sng" algn="ctr">
                <a:solidFill>
                  <a:sysClr val="window" lastClr="FFFFFF">
                    <a:lumMod val="85000"/>
                  </a:sysClr>
                </a:solid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9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sp>
            <p:nvSpPr>
              <p:cNvPr id="26" name="17-2"/>
              <p:cNvSpPr/>
              <p:nvPr/>
            </p:nvSpPr>
            <p:spPr>
              <a:xfrm>
                <a:off x="5423085" y="5733257"/>
                <a:ext cx="1278848" cy="412424"/>
              </a:xfrm>
              <a:prstGeom prst="roundRect">
                <a:avLst/>
              </a:prstGeom>
              <a:solidFill>
                <a:srgbClr val="D7494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grpSp>
        <p:sp>
          <p:nvSpPr>
            <p:cNvPr id="23" name="17-3"/>
            <p:cNvSpPr>
              <a:spLocks noChangeArrowheads="1"/>
            </p:cNvSpPr>
            <p:nvPr/>
          </p:nvSpPr>
          <p:spPr bwMode="auto">
            <a:xfrm flipH="1">
              <a:off x="5335442" y="4550660"/>
              <a:ext cx="1008112" cy="23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defRPr/>
              </a:pPr>
              <a:r>
                <a:rPr lang="zh-CN" altLang="en-US" kern="0" dirty="0">
                  <a:solidFill>
                    <a:schemeClr val="bg1"/>
                  </a:solidFill>
                  <a:effectLst>
                    <a:outerShdw blurRad="38100" dist="38100" dir="2700000" algn="tl">
                      <a:srgbClr val="000000">
                        <a:alpha val="43137"/>
                      </a:srgbClr>
                    </a:outerShdw>
                  </a:effectLst>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rPr>
                <a:t>第二章</a:t>
              </a:r>
              <a:endParaRPr kumimoji="0" lang="zh-CN" altLang="en-US"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endParaRPr>
            </a:p>
          </p:txBody>
        </p:sp>
        <p:sp>
          <p:nvSpPr>
            <p:cNvPr id="24" name="17-4"/>
            <p:cNvSpPr>
              <a:spLocks noChangeArrowheads="1"/>
            </p:cNvSpPr>
            <p:nvPr/>
          </p:nvSpPr>
          <p:spPr bwMode="auto">
            <a:xfrm flipH="1">
              <a:off x="6602945" y="4510011"/>
              <a:ext cx="1980199" cy="34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defRPr/>
              </a:pPr>
              <a:r>
                <a:rPr lang="zh-CN" altLang="en-US" sz="3000" kern="0" dirty="0">
                  <a:solidFill>
                    <a:srgbClr val="D52C23"/>
                  </a:solidFill>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电信治理</a:t>
              </a:r>
              <a:endParaRPr kumimoji="0" lang="zh-CN" altLang="en-US" sz="3000" b="0" i="0" u="none" strike="noStrike" kern="0" cap="none" spc="0" normalizeH="0" baseline="0" noProof="0" dirty="0">
                <a:ln>
                  <a:noFill/>
                </a:ln>
                <a:solidFill>
                  <a:srgbClr val="D52C23"/>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grpSp>
        <p:nvGrpSpPr>
          <p:cNvPr id="27" name="18"/>
          <p:cNvGrpSpPr/>
          <p:nvPr/>
        </p:nvGrpSpPr>
        <p:grpSpPr>
          <a:xfrm>
            <a:off x="2200974" y="3837939"/>
            <a:ext cx="4011032" cy="657202"/>
            <a:chOff x="5200073" y="4467322"/>
            <a:chExt cx="4011032" cy="412425"/>
          </a:xfrm>
        </p:grpSpPr>
        <p:grpSp>
          <p:nvGrpSpPr>
            <p:cNvPr id="28" name="组合 27"/>
            <p:cNvGrpSpPr/>
            <p:nvPr/>
          </p:nvGrpSpPr>
          <p:grpSpPr>
            <a:xfrm>
              <a:off x="5200073" y="4467322"/>
              <a:ext cx="4011032" cy="412425"/>
              <a:chOff x="5423084" y="5733256"/>
              <a:chExt cx="4011032" cy="412425"/>
            </a:xfrm>
          </p:grpSpPr>
          <p:sp>
            <p:nvSpPr>
              <p:cNvPr id="3" name="18-1"/>
              <p:cNvSpPr/>
              <p:nvPr/>
            </p:nvSpPr>
            <p:spPr>
              <a:xfrm>
                <a:off x="5423084" y="5733256"/>
                <a:ext cx="4011032" cy="412424"/>
              </a:xfrm>
              <a:prstGeom prst="roundRect">
                <a:avLst/>
              </a:prstGeom>
              <a:noFill/>
              <a:ln w="9525" cap="flat" cmpd="sng" algn="ctr">
                <a:solidFill>
                  <a:sysClr val="window" lastClr="FFFFFF">
                    <a:lumMod val="85000"/>
                  </a:sysClr>
                </a:solid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9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sp>
            <p:nvSpPr>
              <p:cNvPr id="4" name="18-2"/>
              <p:cNvSpPr/>
              <p:nvPr/>
            </p:nvSpPr>
            <p:spPr>
              <a:xfrm>
                <a:off x="5423085" y="5733257"/>
                <a:ext cx="1278848" cy="412424"/>
              </a:xfrm>
              <a:prstGeom prst="roundRect">
                <a:avLst/>
              </a:prstGeom>
              <a:solidFill>
                <a:srgbClr val="D7494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grpSp>
        <p:sp>
          <p:nvSpPr>
            <p:cNvPr id="29" name="18-3"/>
            <p:cNvSpPr>
              <a:spLocks noChangeArrowheads="1"/>
            </p:cNvSpPr>
            <p:nvPr/>
          </p:nvSpPr>
          <p:spPr bwMode="auto">
            <a:xfrm flipH="1">
              <a:off x="5335442" y="4550660"/>
              <a:ext cx="1008112" cy="23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defRPr/>
              </a:pPr>
              <a:r>
                <a:rPr lang="zh-CN" altLang="en-US" kern="0" dirty="0">
                  <a:solidFill>
                    <a:schemeClr val="bg1"/>
                  </a:solidFill>
                  <a:effectLst>
                    <a:outerShdw blurRad="38100" dist="38100" dir="2700000" algn="tl">
                      <a:srgbClr val="000000">
                        <a:alpha val="43137"/>
                      </a:srgbClr>
                    </a:outerShdw>
                  </a:effectLst>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rPr>
                <a:t>第三章</a:t>
              </a:r>
              <a:endParaRPr kumimoji="0" lang="zh-CN" altLang="en-US"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endParaRPr>
            </a:p>
          </p:txBody>
        </p:sp>
        <p:sp>
          <p:nvSpPr>
            <p:cNvPr id="30" name="18-4"/>
            <p:cNvSpPr>
              <a:spLocks noChangeArrowheads="1"/>
            </p:cNvSpPr>
            <p:nvPr/>
          </p:nvSpPr>
          <p:spPr bwMode="auto">
            <a:xfrm flipH="1">
              <a:off x="6602945" y="4510011"/>
              <a:ext cx="1980199" cy="34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defRPr/>
              </a:pPr>
              <a:r>
                <a:rPr lang="zh-CN" altLang="en-US" sz="3000" kern="0" dirty="0">
                  <a:solidFill>
                    <a:srgbClr val="D52C23"/>
                  </a:solidFill>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金融治理</a:t>
              </a:r>
              <a:endParaRPr kumimoji="0" lang="zh-CN" altLang="en-US" sz="3000" b="0" i="0" u="none" strike="noStrike" kern="0" cap="none" spc="0" normalizeH="0" baseline="0" noProof="0" dirty="0">
                <a:ln>
                  <a:noFill/>
                </a:ln>
                <a:solidFill>
                  <a:srgbClr val="D52C23"/>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grpSp>
        <p:nvGrpSpPr>
          <p:cNvPr id="5" name="19"/>
          <p:cNvGrpSpPr/>
          <p:nvPr/>
        </p:nvGrpSpPr>
        <p:grpSpPr>
          <a:xfrm>
            <a:off x="6662153" y="1794027"/>
            <a:ext cx="4011032" cy="657202"/>
            <a:chOff x="5200073" y="4467322"/>
            <a:chExt cx="4011032" cy="412425"/>
          </a:xfrm>
        </p:grpSpPr>
        <p:grpSp>
          <p:nvGrpSpPr>
            <p:cNvPr id="6" name="组合 5"/>
            <p:cNvGrpSpPr/>
            <p:nvPr/>
          </p:nvGrpSpPr>
          <p:grpSpPr>
            <a:xfrm>
              <a:off x="5200073" y="4467322"/>
              <a:ext cx="4011032" cy="412425"/>
              <a:chOff x="5423084" y="5733256"/>
              <a:chExt cx="4011032" cy="412425"/>
            </a:xfrm>
          </p:grpSpPr>
          <p:sp>
            <p:nvSpPr>
              <p:cNvPr id="7" name="19-1"/>
              <p:cNvSpPr/>
              <p:nvPr/>
            </p:nvSpPr>
            <p:spPr>
              <a:xfrm>
                <a:off x="5423084" y="5733256"/>
                <a:ext cx="4011032" cy="412424"/>
              </a:xfrm>
              <a:prstGeom prst="roundRect">
                <a:avLst/>
              </a:prstGeom>
              <a:noFill/>
              <a:ln w="9525" cap="flat" cmpd="sng" algn="ctr">
                <a:solidFill>
                  <a:sysClr val="window" lastClr="FFFFFF">
                    <a:lumMod val="85000"/>
                  </a:sysClr>
                </a:solid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9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sp>
            <p:nvSpPr>
              <p:cNvPr id="8" name="19-2"/>
              <p:cNvSpPr/>
              <p:nvPr/>
            </p:nvSpPr>
            <p:spPr>
              <a:xfrm>
                <a:off x="5423085" y="5733257"/>
                <a:ext cx="1278848" cy="412424"/>
              </a:xfrm>
              <a:prstGeom prst="roundRect">
                <a:avLst/>
              </a:prstGeom>
              <a:solidFill>
                <a:srgbClr val="D7494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grpSp>
        <p:sp>
          <p:nvSpPr>
            <p:cNvPr id="9" name="19-3"/>
            <p:cNvSpPr>
              <a:spLocks noChangeArrowheads="1"/>
            </p:cNvSpPr>
            <p:nvPr/>
          </p:nvSpPr>
          <p:spPr bwMode="auto">
            <a:xfrm flipH="1">
              <a:off x="5335442" y="4550660"/>
              <a:ext cx="1008112" cy="23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defRPr/>
              </a:pPr>
              <a:r>
                <a:rPr lang="zh-CN" altLang="en-US" kern="0" dirty="0">
                  <a:solidFill>
                    <a:schemeClr val="bg1"/>
                  </a:solidFill>
                  <a:effectLst>
                    <a:outerShdw blurRad="38100" dist="38100" dir="2700000" algn="tl">
                      <a:srgbClr val="000000">
                        <a:alpha val="43137"/>
                      </a:srgbClr>
                    </a:outerShdw>
                  </a:effectLst>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rPr>
                <a:t>第四章</a:t>
              </a:r>
              <a:endParaRPr kumimoji="0" lang="zh-CN" altLang="en-US"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endParaRPr>
            </a:p>
          </p:txBody>
        </p:sp>
        <p:sp>
          <p:nvSpPr>
            <p:cNvPr id="10" name="19-4"/>
            <p:cNvSpPr>
              <a:spLocks noChangeArrowheads="1"/>
            </p:cNvSpPr>
            <p:nvPr/>
          </p:nvSpPr>
          <p:spPr bwMode="auto">
            <a:xfrm flipH="1">
              <a:off x="6602944" y="4510011"/>
              <a:ext cx="2243213" cy="34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defRPr/>
              </a:pPr>
              <a:r>
                <a:rPr lang="zh-CN" altLang="en-US" sz="3000" kern="0" dirty="0">
                  <a:solidFill>
                    <a:srgbClr val="D52C23"/>
                  </a:solidFill>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互联网治理</a:t>
              </a:r>
              <a:endParaRPr kumimoji="0" lang="zh-CN" altLang="en-US" sz="3000" b="0" i="0" u="none" strike="noStrike" kern="0" cap="none" spc="0" normalizeH="0" baseline="0" noProof="0" dirty="0">
                <a:ln>
                  <a:noFill/>
                </a:ln>
                <a:solidFill>
                  <a:srgbClr val="D52C23"/>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grpSp>
        <p:nvGrpSpPr>
          <p:cNvPr id="11" name="110"/>
          <p:cNvGrpSpPr/>
          <p:nvPr/>
        </p:nvGrpSpPr>
        <p:grpSpPr>
          <a:xfrm>
            <a:off x="6661518" y="2732274"/>
            <a:ext cx="4011032" cy="657202"/>
            <a:chOff x="5200073" y="4467322"/>
            <a:chExt cx="4011032" cy="412425"/>
          </a:xfrm>
        </p:grpSpPr>
        <p:grpSp>
          <p:nvGrpSpPr>
            <p:cNvPr id="12" name="组合 11"/>
            <p:cNvGrpSpPr/>
            <p:nvPr/>
          </p:nvGrpSpPr>
          <p:grpSpPr>
            <a:xfrm>
              <a:off x="5200073" y="4467322"/>
              <a:ext cx="4011032" cy="412425"/>
              <a:chOff x="5423084" y="5733256"/>
              <a:chExt cx="4011032" cy="412425"/>
            </a:xfrm>
          </p:grpSpPr>
          <p:sp>
            <p:nvSpPr>
              <p:cNvPr id="50" name="110-1"/>
              <p:cNvSpPr/>
              <p:nvPr/>
            </p:nvSpPr>
            <p:spPr>
              <a:xfrm>
                <a:off x="5423084" y="5733256"/>
                <a:ext cx="4011032" cy="412424"/>
              </a:xfrm>
              <a:prstGeom prst="roundRect">
                <a:avLst/>
              </a:prstGeom>
              <a:noFill/>
              <a:ln w="9525" cap="flat" cmpd="sng" algn="ctr">
                <a:solidFill>
                  <a:sysClr val="window" lastClr="FFFFFF">
                    <a:lumMod val="85000"/>
                  </a:sysClr>
                </a:solid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9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sp>
            <p:nvSpPr>
              <p:cNvPr id="51" name="110-2"/>
              <p:cNvSpPr/>
              <p:nvPr/>
            </p:nvSpPr>
            <p:spPr>
              <a:xfrm>
                <a:off x="5423085" y="5733257"/>
                <a:ext cx="1278848" cy="412424"/>
              </a:xfrm>
              <a:prstGeom prst="roundRect">
                <a:avLst/>
              </a:prstGeom>
              <a:solidFill>
                <a:srgbClr val="D7494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grpSp>
        <p:sp>
          <p:nvSpPr>
            <p:cNvPr id="13" name="110-3"/>
            <p:cNvSpPr>
              <a:spLocks noChangeArrowheads="1"/>
            </p:cNvSpPr>
            <p:nvPr/>
          </p:nvSpPr>
          <p:spPr bwMode="auto">
            <a:xfrm flipH="1">
              <a:off x="5335442" y="4550660"/>
              <a:ext cx="1008112" cy="23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defRPr/>
              </a:pPr>
              <a:r>
                <a:rPr lang="zh-CN" altLang="en-US" kern="0" dirty="0">
                  <a:solidFill>
                    <a:schemeClr val="bg1"/>
                  </a:solidFill>
                  <a:effectLst>
                    <a:outerShdw blurRad="38100" dist="38100" dir="2700000" algn="tl">
                      <a:srgbClr val="000000">
                        <a:alpha val="43137"/>
                      </a:srgbClr>
                    </a:outerShdw>
                  </a:effectLst>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rPr>
                <a:t>第五章</a:t>
              </a:r>
              <a:endParaRPr kumimoji="0" lang="zh-CN" altLang="en-US"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endParaRPr>
            </a:p>
          </p:txBody>
        </p:sp>
        <p:sp>
          <p:nvSpPr>
            <p:cNvPr id="14" name="110-4"/>
            <p:cNvSpPr>
              <a:spLocks noChangeArrowheads="1"/>
            </p:cNvSpPr>
            <p:nvPr/>
          </p:nvSpPr>
          <p:spPr bwMode="auto">
            <a:xfrm flipH="1">
              <a:off x="6602945" y="4510011"/>
              <a:ext cx="1980199" cy="34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defRPr/>
              </a:pPr>
              <a:r>
                <a:rPr lang="zh-CN" altLang="en-US" sz="3000" kern="0" dirty="0">
                  <a:solidFill>
                    <a:srgbClr val="D52C23"/>
                  </a:solidFill>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综合措施</a:t>
              </a:r>
              <a:endParaRPr kumimoji="0" lang="zh-CN" altLang="en-US" sz="3000" b="0" i="0" u="none" strike="noStrike" kern="0" cap="none" spc="0" normalizeH="0" baseline="0" noProof="0" dirty="0">
                <a:ln>
                  <a:noFill/>
                </a:ln>
                <a:solidFill>
                  <a:srgbClr val="D52C23"/>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grpSp>
        <p:nvGrpSpPr>
          <p:cNvPr id="52" name="111"/>
          <p:cNvGrpSpPr/>
          <p:nvPr/>
        </p:nvGrpSpPr>
        <p:grpSpPr>
          <a:xfrm>
            <a:off x="6660883" y="3844924"/>
            <a:ext cx="4011032" cy="657202"/>
            <a:chOff x="5200073" y="4467322"/>
            <a:chExt cx="4011032" cy="412425"/>
          </a:xfrm>
        </p:grpSpPr>
        <p:grpSp>
          <p:nvGrpSpPr>
            <p:cNvPr id="53" name="组合 52"/>
            <p:cNvGrpSpPr/>
            <p:nvPr/>
          </p:nvGrpSpPr>
          <p:grpSpPr>
            <a:xfrm>
              <a:off x="5200073" y="4467322"/>
              <a:ext cx="4011032" cy="412425"/>
              <a:chOff x="5423084" y="5733256"/>
              <a:chExt cx="4011032" cy="412425"/>
            </a:xfrm>
          </p:grpSpPr>
          <p:sp>
            <p:nvSpPr>
              <p:cNvPr id="56" name="111-1"/>
              <p:cNvSpPr/>
              <p:nvPr/>
            </p:nvSpPr>
            <p:spPr>
              <a:xfrm>
                <a:off x="5423084" y="5733256"/>
                <a:ext cx="4011032" cy="412424"/>
              </a:xfrm>
              <a:prstGeom prst="roundRect">
                <a:avLst/>
              </a:prstGeom>
              <a:noFill/>
              <a:ln w="9525" cap="flat" cmpd="sng" algn="ctr">
                <a:solidFill>
                  <a:sysClr val="window" lastClr="FFFFFF">
                    <a:lumMod val="85000"/>
                  </a:sysClr>
                </a:solidFill>
                <a:prstDash val="solid"/>
                <a:miter lim="800000"/>
              </a:ln>
              <a:effectLst/>
            </p:spPr>
            <p:txBody>
              <a:bodyPr rtlCol="0" anchor="ct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en-US" sz="9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sp>
            <p:nvSpPr>
              <p:cNvPr id="58" name="111-2"/>
              <p:cNvSpPr/>
              <p:nvPr/>
            </p:nvSpPr>
            <p:spPr>
              <a:xfrm>
                <a:off x="5423085" y="5733257"/>
                <a:ext cx="1278848" cy="412424"/>
              </a:xfrm>
              <a:prstGeom prst="roundRect">
                <a:avLst/>
              </a:prstGeom>
              <a:solidFill>
                <a:srgbClr val="D7494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dirty="0">
                  <a:ln>
                    <a:noFill/>
                  </a:ln>
                  <a:solidFill>
                    <a:srgbClr val="D52C23"/>
                  </a:solidFill>
                  <a:effectLst/>
                  <a:uLnTx/>
                  <a:uFillTx/>
                  <a:latin typeface="思源黑体 CN Medium" panose="020B0600000000000000" pitchFamily="34" charset="-122"/>
                  <a:ea typeface="思源黑体 CN Medium" panose="020B0600000000000000" pitchFamily="34" charset="-122"/>
                  <a:cs typeface="阿里巴巴普惠体 Medium" panose="00020600040101010101" pitchFamily="18" charset="-122"/>
                </a:endParaRPr>
              </a:p>
            </p:txBody>
          </p:sp>
        </p:grpSp>
        <p:sp>
          <p:nvSpPr>
            <p:cNvPr id="54" name="111-3"/>
            <p:cNvSpPr>
              <a:spLocks noChangeArrowheads="1"/>
            </p:cNvSpPr>
            <p:nvPr/>
          </p:nvSpPr>
          <p:spPr bwMode="auto">
            <a:xfrm flipH="1">
              <a:off x="5335442" y="4550660"/>
              <a:ext cx="1008112" cy="23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a:defRPr/>
              </a:pPr>
              <a:r>
                <a:rPr lang="zh-CN" altLang="en-US" kern="0" dirty="0">
                  <a:solidFill>
                    <a:schemeClr val="bg1"/>
                  </a:solidFill>
                  <a:effectLst>
                    <a:outerShdw blurRad="38100" dist="38100" dir="2700000" algn="tl">
                      <a:srgbClr val="000000">
                        <a:alpha val="43137"/>
                      </a:srgbClr>
                    </a:outerShdw>
                  </a:effectLst>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rPr>
                <a:t>第六章</a:t>
              </a:r>
              <a:endParaRPr kumimoji="0" lang="zh-CN" altLang="en-US" sz="1800" b="0" i="0" u="none" strike="noStrike" kern="0" cap="none" spc="0" normalizeH="0" baseline="0" noProof="0" dirty="0">
                <a:ln>
                  <a:noFill/>
                </a:ln>
                <a:solidFill>
                  <a:schemeClr val="bg1"/>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方正兰亭黑_GBK" panose="02000000000000000000" pitchFamily="2" charset="-122"/>
              </a:endParaRPr>
            </a:p>
          </p:txBody>
        </p:sp>
        <p:sp>
          <p:nvSpPr>
            <p:cNvPr id="55" name="111-4"/>
            <p:cNvSpPr>
              <a:spLocks noChangeArrowheads="1"/>
            </p:cNvSpPr>
            <p:nvPr/>
          </p:nvSpPr>
          <p:spPr bwMode="auto">
            <a:xfrm flipH="1">
              <a:off x="6602945" y="4510011"/>
              <a:ext cx="1980199" cy="34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defRPr/>
              </a:pPr>
              <a:r>
                <a:rPr lang="zh-CN" altLang="en-US" sz="3000" kern="0" dirty="0">
                  <a:solidFill>
                    <a:srgbClr val="D52C23"/>
                  </a:solidFill>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法律责任</a:t>
              </a:r>
              <a:endParaRPr kumimoji="0" lang="zh-CN" altLang="en-US" sz="3000" b="0" i="0" u="none" strike="noStrike" kern="0" cap="none" spc="0" normalizeH="0" baseline="0" noProof="0" dirty="0">
                <a:ln>
                  <a:noFill/>
                </a:ln>
                <a:solidFill>
                  <a:srgbClr val="D52C23"/>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sp>
        <p:nvSpPr>
          <p:cNvPr id="64" name="13-1"/>
          <p:cNvSpPr txBox="1"/>
          <p:nvPr/>
        </p:nvSpPr>
        <p:spPr>
          <a:xfrm>
            <a:off x="5415280" y="450215"/>
            <a:ext cx="1861820" cy="1106805"/>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lang="zh-CN" altLang="en-US" sz="6600" kern="0" dirty="0">
                <a:gradFill>
                  <a:gsLst>
                    <a:gs pos="0">
                      <a:srgbClr val="C00000"/>
                    </a:gs>
                    <a:gs pos="61000">
                      <a:srgbClr val="F17475">
                        <a:lumMod val="75000"/>
                      </a:srgbClr>
                    </a:gs>
                    <a:gs pos="100000">
                      <a:srgbClr val="F17475">
                        <a:lumMod val="75000"/>
                      </a:srgbClr>
                    </a:gs>
                  </a:gsLst>
                  <a:lin ang="5400000" scaled="1"/>
                </a:gradFill>
                <a:latin typeface="阿里巴巴普惠体 B" panose="00020600040101010101" charset="-122"/>
                <a:ea typeface="阿里巴巴普惠体 B" panose="00020600040101010101" charset="-122"/>
                <a:sym typeface="字魂5号-无外润黑体" panose="00000500000000000000" pitchFamily="2" charset="-122"/>
              </a:rPr>
              <a:t>目录</a:t>
            </a:r>
            <a:r>
              <a:rPr lang="en-US" altLang="zh-CN" sz="6600" kern="0" dirty="0">
                <a:gradFill>
                  <a:gsLst>
                    <a:gs pos="0">
                      <a:srgbClr val="C00000"/>
                    </a:gs>
                    <a:gs pos="61000">
                      <a:srgbClr val="F17475">
                        <a:lumMod val="75000"/>
                      </a:srgbClr>
                    </a:gs>
                    <a:gs pos="100000">
                      <a:srgbClr val="F17475">
                        <a:lumMod val="75000"/>
                      </a:srgbClr>
                    </a:gs>
                  </a:gsLst>
                  <a:lin ang="5400000" scaled="1"/>
                </a:gradFill>
                <a:latin typeface="阿里巴巴普惠体 B" panose="00020600040101010101" charset="-122"/>
                <a:ea typeface="阿里巴巴普惠体 B" panose="00020600040101010101" charset="-122"/>
                <a:sym typeface="字魂5号-无外润黑体" panose="00000500000000000000" pitchFamily="2" charset="-122"/>
              </a:rPr>
              <a:t> </a:t>
            </a:r>
            <a:endParaRPr lang="zh-CN" altLang="en-US" sz="6600" kern="0" dirty="0">
              <a:gradFill>
                <a:gsLst>
                  <a:gs pos="0">
                    <a:srgbClr val="C00000"/>
                  </a:gs>
                  <a:gs pos="61000">
                    <a:srgbClr val="F17475">
                      <a:lumMod val="75000"/>
                    </a:srgbClr>
                  </a:gs>
                  <a:gs pos="100000">
                    <a:srgbClr val="F17475">
                      <a:lumMod val="75000"/>
                    </a:srgbClr>
                  </a:gs>
                </a:gsLst>
                <a:lin ang="5400000" scaled="1"/>
              </a:gradFill>
              <a:latin typeface="阿里巴巴普惠体 B" panose="00020600040101010101" charset="-122"/>
              <a:ea typeface="阿里巴巴普惠体 B" panose="00020600040101010101" charset="-122"/>
              <a:sym typeface="字魂5号-无外润黑体" panose="00000500000000000000" pitchFamily="2" charset="-122"/>
            </a:endParaRPr>
          </a:p>
        </p:txBody>
      </p:sp>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0"/>
            <a:ext cx="12908448" cy="7191978"/>
            <a:chOff x="0" y="0"/>
            <a:chExt cx="12908448" cy="7191978"/>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144" y="3429000"/>
              <a:ext cx="5017304" cy="3762978"/>
            </a:xfrm>
            <a:prstGeom prst="rect">
              <a:avLst/>
            </a:prstGeom>
          </p:spPr>
        </p:pic>
      </p:grpSp>
      <p:grpSp>
        <p:nvGrpSpPr>
          <p:cNvPr id="68" name="组合 67"/>
          <p:cNvGrpSpPr/>
          <p:nvPr/>
        </p:nvGrpSpPr>
        <p:grpSpPr>
          <a:xfrm>
            <a:off x="5134708" y="1668781"/>
            <a:ext cx="2329959" cy="552247"/>
            <a:chOff x="3938813" y="3762377"/>
            <a:chExt cx="1699987" cy="402932"/>
          </a:xfrm>
        </p:grpSpPr>
        <p:sp>
          <p:nvSpPr>
            <p:cNvPr id="69" name="平行四边形 68"/>
            <p:cNvSpPr/>
            <p:nvPr/>
          </p:nvSpPr>
          <p:spPr>
            <a:xfrm>
              <a:off x="3938813" y="3762377"/>
              <a:ext cx="1699987" cy="381753"/>
            </a:xfrm>
            <a:prstGeom prst="parallelogram">
              <a:avLst>
                <a:gd name="adj" fmla="val 4551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文本框 69"/>
            <p:cNvSpPr txBox="1"/>
            <p:nvPr/>
          </p:nvSpPr>
          <p:spPr>
            <a:xfrm>
              <a:off x="4141324" y="3783556"/>
              <a:ext cx="1294964" cy="381753"/>
            </a:xfrm>
            <a:prstGeom prst="rect">
              <a:avLst/>
            </a:prstGeom>
            <a:noFill/>
          </p:spPr>
          <p:txBody>
            <a:bodyPr wrap="none" rtlCol="0">
              <a:spAutoFit/>
            </a:bodyPr>
            <a:lstStyle/>
            <a:p>
              <a:r>
                <a:rPr lang="zh-CN" altLang="en-US" sz="2800" spc="300" dirty="0">
                  <a:solidFill>
                    <a:schemeClr val="bg1"/>
                  </a:solidFill>
                  <a:latin typeface="思源黑体 CN Bold" panose="020B0800000000000000" pitchFamily="34" charset="-122"/>
                  <a:ea typeface="思源黑体 CN Bold" panose="020B0800000000000000" pitchFamily="34" charset="-122"/>
                </a:rPr>
                <a:t>第一部分</a:t>
              </a:r>
              <a:endParaRPr lang="zh-CN" altLang="en-US" sz="2800" spc="300" dirty="0">
                <a:solidFill>
                  <a:schemeClr val="bg1"/>
                </a:solidFill>
                <a:latin typeface="思源黑体 CN Bold" panose="020B0800000000000000" pitchFamily="34" charset="-122"/>
                <a:ea typeface="思源黑体 CN Bold" panose="020B0800000000000000" pitchFamily="34" charset="-122"/>
              </a:endParaRPr>
            </a:p>
          </p:txBody>
        </p:sp>
      </p:grpSp>
      <p:sp>
        <p:nvSpPr>
          <p:cNvPr id="73" name="文本框 72"/>
          <p:cNvSpPr txBox="1"/>
          <p:nvPr/>
        </p:nvSpPr>
        <p:spPr>
          <a:xfrm>
            <a:off x="4692015" y="3192145"/>
            <a:ext cx="2772410" cy="1198880"/>
          </a:xfrm>
          <a:prstGeom prst="rect">
            <a:avLst/>
          </a:prstGeom>
          <a:noFill/>
        </p:spPr>
        <p:txBody>
          <a:bodyPr wrap="square">
            <a:spAutoFit/>
          </a:bodyPr>
          <a:lstStyle/>
          <a:p>
            <a:pPr algn="dist"/>
            <a:r>
              <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rPr>
              <a:t>总则</a:t>
            </a:r>
            <a:endPar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endParaRPr>
          </a:p>
        </p:txBody>
      </p:sp>
      <p:grpSp>
        <p:nvGrpSpPr>
          <p:cNvPr id="2" name="组合 1"/>
          <p:cNvGrpSpPr/>
          <p:nvPr/>
        </p:nvGrpSpPr>
        <p:grpSpPr>
          <a:xfrm>
            <a:off x="3211830" y="2571115"/>
            <a:ext cx="6054725" cy="368300"/>
            <a:chOff x="3860800" y="2032000"/>
            <a:chExt cx="6055603" cy="368300"/>
          </a:xfrm>
        </p:grpSpPr>
        <p:cxnSp>
          <p:nvCxnSpPr>
            <p:cNvPr id="12" name="直接连接符 11"/>
            <p:cNvCxnSpPr/>
            <p:nvPr/>
          </p:nvCxnSpPr>
          <p:spPr>
            <a:xfrm>
              <a:off x="3860800" y="2209800"/>
              <a:ext cx="2133600" cy="0"/>
            </a:xfrm>
            <a:prstGeom prst="line">
              <a:avLst/>
            </a:prstGeom>
            <a:noFill/>
            <a:ln w="6350" cap="flat" cmpd="sng" algn="ctr">
              <a:solidFill>
                <a:srgbClr val="C00000"/>
              </a:solidFill>
              <a:prstDash val="solid"/>
              <a:miter lim="800000"/>
            </a:ln>
            <a:effectLst/>
          </p:spPr>
        </p:cxnSp>
        <p:sp>
          <p:nvSpPr>
            <p:cNvPr id="3" name="五角星 2"/>
            <p:cNvSpPr/>
            <p:nvPr/>
          </p:nvSpPr>
          <p:spPr>
            <a:xfrm>
              <a:off x="6677862" y="2032000"/>
              <a:ext cx="368300" cy="368300"/>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14" name="五角星 11"/>
            <p:cNvSpPr/>
            <p:nvPr/>
          </p:nvSpPr>
          <p:spPr>
            <a:xfrm>
              <a:off x="6369555"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4" name="五角星 12"/>
            <p:cNvSpPr/>
            <p:nvPr/>
          </p:nvSpPr>
          <p:spPr>
            <a:xfrm>
              <a:off x="6061248"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5" name="五角星 4"/>
            <p:cNvSpPr/>
            <p:nvPr/>
          </p:nvSpPr>
          <p:spPr>
            <a:xfrm>
              <a:off x="7450224"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6" name="五角星 5"/>
            <p:cNvSpPr/>
            <p:nvPr/>
          </p:nvSpPr>
          <p:spPr>
            <a:xfrm>
              <a:off x="7141917"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cxnSp>
          <p:nvCxnSpPr>
            <p:cNvPr id="7" name="直接连接符 6"/>
            <p:cNvCxnSpPr/>
            <p:nvPr/>
          </p:nvCxnSpPr>
          <p:spPr>
            <a:xfrm>
              <a:off x="7782803" y="2209800"/>
              <a:ext cx="2133600" cy="0"/>
            </a:xfrm>
            <a:prstGeom prst="line">
              <a:avLst/>
            </a:prstGeom>
            <a:noFill/>
            <a:ln w="6350" cap="flat" cmpd="sng" algn="ctr">
              <a:solidFill>
                <a:srgbClr val="C00000"/>
              </a:solidFill>
              <a:prstDash val="solid"/>
              <a:miter lim="800000"/>
            </a:ln>
            <a:effectLst/>
          </p:spPr>
        </p:cxn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animEffect transition="in" filter="fade">
                                      <p:cBhvr>
                                        <p:cTn id="14" dur="500"/>
                                        <p:tgtEl>
                                          <p:spTgt spid="73"/>
                                        </p:tgtEl>
                                      </p:cBhvr>
                                    </p:animEffect>
                                  </p:childTnLst>
                                </p:cTn>
                              </p:par>
                            </p:childTnLst>
                          </p:cTn>
                        </p:par>
                        <p:par>
                          <p:cTn id="15" fill="hold">
                            <p:stCondLst>
                              <p:cond delay="1049"/>
                            </p:stCondLst>
                            <p:childTnLst>
                              <p:par>
                                <p:cTn id="16" presetID="16" presetClass="entr" presetSubtype="2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sp>
        <p:nvSpPr>
          <p:cNvPr id="27" name="13"/>
          <p:cNvSpPr/>
          <p:nvPr/>
        </p:nvSpPr>
        <p:spPr>
          <a:xfrm flipH="1">
            <a:off x="2299459" y="1211256"/>
            <a:ext cx="9100290" cy="1438462"/>
          </a:xfrm>
          <a:prstGeom prst="rect">
            <a:avLst/>
          </a:prstGeom>
          <a:gradFill>
            <a:gsLst>
              <a:gs pos="89381">
                <a:srgbClr val="FBE5C3">
                  <a:alpha val="54000"/>
                </a:srgbClr>
              </a:gs>
              <a:gs pos="0">
                <a:srgbClr val="FBE5C3">
                  <a:alpha val="54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28" name="14"/>
          <p:cNvGrpSpPr/>
          <p:nvPr/>
        </p:nvGrpSpPr>
        <p:grpSpPr>
          <a:xfrm>
            <a:off x="940595" y="1569331"/>
            <a:ext cx="1622425" cy="728662"/>
            <a:chOff x="940595" y="1207591"/>
            <a:chExt cx="1622425" cy="728662"/>
          </a:xfrm>
        </p:grpSpPr>
        <p:grpSp>
          <p:nvGrpSpPr>
            <p:cNvPr id="29" name="Group 4"/>
            <p:cNvGrpSpPr>
              <a:grpSpLocks noChangeAspect="1"/>
            </p:cNvGrpSpPr>
            <p:nvPr/>
          </p:nvGrpSpPr>
          <p:grpSpPr bwMode="auto">
            <a:xfrm>
              <a:off x="940595" y="1207591"/>
              <a:ext cx="1622425" cy="728662"/>
              <a:chOff x="832" y="955"/>
              <a:chExt cx="1022" cy="459"/>
            </a:xfrm>
            <a:solidFill>
              <a:srgbClr val="C00000"/>
            </a:solidFill>
          </p:grpSpPr>
          <p:sp>
            <p:nvSpPr>
              <p:cNvPr id="31" name="14-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14-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14-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0" name="14-4"/>
            <p:cNvSpPr/>
            <p:nvPr/>
          </p:nvSpPr>
          <p:spPr>
            <a:xfrm>
              <a:off x="1200980" y="1354097"/>
              <a:ext cx="1098479"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第二条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39" name="15"/>
          <p:cNvSpPr/>
          <p:nvPr/>
        </p:nvSpPr>
        <p:spPr>
          <a:xfrm>
            <a:off x="2817055" y="1525222"/>
            <a:ext cx="8336615" cy="829945"/>
          </a:xfrm>
          <a:prstGeom prst="rect">
            <a:avLst/>
          </a:prstGeom>
        </p:spPr>
        <p:txBody>
          <a:bodyPr wrap="square">
            <a:spAutoFit/>
          </a:bodyPr>
          <a:lstStyle/>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本法所称电信网络诈骗，是指以非法占有为目的，利用电信网络技术手段，通过远程、非接触等方式，诈骗公私财物的行为。</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grpSp>
        <p:nvGrpSpPr>
          <p:cNvPr id="40" name="16"/>
          <p:cNvGrpSpPr/>
          <p:nvPr/>
        </p:nvGrpSpPr>
        <p:grpSpPr>
          <a:xfrm>
            <a:off x="940595" y="3267957"/>
            <a:ext cx="1622425" cy="728662"/>
            <a:chOff x="940595" y="1207591"/>
            <a:chExt cx="1622425" cy="728662"/>
          </a:xfrm>
        </p:grpSpPr>
        <p:grpSp>
          <p:nvGrpSpPr>
            <p:cNvPr id="41" name="Group 4"/>
            <p:cNvGrpSpPr>
              <a:grpSpLocks noChangeAspect="1"/>
            </p:cNvGrpSpPr>
            <p:nvPr/>
          </p:nvGrpSpPr>
          <p:grpSpPr bwMode="auto">
            <a:xfrm>
              <a:off x="940595" y="1207591"/>
              <a:ext cx="1622425" cy="728662"/>
              <a:chOff x="832" y="955"/>
              <a:chExt cx="1022" cy="459"/>
            </a:xfrm>
            <a:solidFill>
              <a:srgbClr val="C00000"/>
            </a:solidFill>
          </p:grpSpPr>
          <p:sp>
            <p:nvSpPr>
              <p:cNvPr id="48" name="16-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16-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16-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6" name="16-4"/>
            <p:cNvSpPr/>
            <p:nvPr/>
          </p:nvSpPr>
          <p:spPr>
            <a:xfrm>
              <a:off x="1200980" y="1354097"/>
              <a:ext cx="1098479"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第三条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grpSp>
        <p:nvGrpSpPr>
          <p:cNvPr id="61" name="17"/>
          <p:cNvGrpSpPr/>
          <p:nvPr/>
        </p:nvGrpSpPr>
        <p:grpSpPr>
          <a:xfrm>
            <a:off x="2817055" y="3025616"/>
            <a:ext cx="1671211" cy="1671211"/>
            <a:chOff x="3959239" y="2266106"/>
            <a:chExt cx="2622550" cy="2622550"/>
          </a:xfrm>
        </p:grpSpPr>
        <p:sp>
          <p:nvSpPr>
            <p:cNvPr id="62" name="17-1"/>
            <p:cNvSpPr/>
            <p:nvPr/>
          </p:nvSpPr>
          <p:spPr>
            <a:xfrm>
              <a:off x="3959239" y="2266106"/>
              <a:ext cx="2622550" cy="26225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3" name="17-2"/>
            <p:cNvSpPr/>
            <p:nvPr/>
          </p:nvSpPr>
          <p:spPr bwMode="auto">
            <a:xfrm>
              <a:off x="4018743" y="2980201"/>
              <a:ext cx="2503542" cy="1194360"/>
            </a:xfrm>
            <a:custGeom>
              <a:avLst/>
              <a:gdLst>
                <a:gd name="connsiteX0" fmla="*/ 2396066 w 2503542"/>
                <a:gd name="connsiteY0" fmla="*/ 1059993 h 1194360"/>
                <a:gd name="connsiteX1" fmla="*/ 2398585 w 2503542"/>
                <a:gd name="connsiteY1" fmla="*/ 1060187 h 1194360"/>
                <a:gd name="connsiteX2" fmla="*/ 2396066 w 2503542"/>
                <a:gd name="connsiteY2" fmla="*/ 1065416 h 1194360"/>
                <a:gd name="connsiteX3" fmla="*/ 1761231 w 2503542"/>
                <a:gd name="connsiteY3" fmla="*/ 766035 h 1194360"/>
                <a:gd name="connsiteX4" fmla="*/ 1762476 w 2503542"/>
                <a:gd name="connsiteY4" fmla="*/ 777245 h 1194360"/>
                <a:gd name="connsiteX5" fmla="*/ 1687945 w 2503542"/>
                <a:gd name="connsiteY5" fmla="*/ 856962 h 1194360"/>
                <a:gd name="connsiteX6" fmla="*/ 1573270 w 2503542"/>
                <a:gd name="connsiteY6" fmla="*/ 967664 h 1194360"/>
                <a:gd name="connsiteX7" fmla="*/ 1559110 w 2503542"/>
                <a:gd name="connsiteY7" fmla="*/ 989150 h 1194360"/>
                <a:gd name="connsiteX8" fmla="*/ 1538416 w 2503542"/>
                <a:gd name="connsiteY8" fmla="*/ 1001450 h 1194360"/>
                <a:gd name="connsiteX9" fmla="*/ 1462485 w 2503542"/>
                <a:gd name="connsiteY9" fmla="*/ 814457 h 1194360"/>
                <a:gd name="connsiteX10" fmla="*/ 1585717 w 2503542"/>
                <a:gd name="connsiteY10" fmla="*/ 796240 h 1194360"/>
                <a:gd name="connsiteX11" fmla="*/ 1761231 w 2503542"/>
                <a:gd name="connsiteY11" fmla="*/ 766035 h 1194360"/>
                <a:gd name="connsiteX12" fmla="*/ 2319979 w 2503542"/>
                <a:gd name="connsiteY12" fmla="*/ 597725 h 1194360"/>
                <a:gd name="connsiteX13" fmla="*/ 2319979 w 2503542"/>
                <a:gd name="connsiteY13" fmla="*/ 772263 h 1194360"/>
                <a:gd name="connsiteX14" fmla="*/ 2366191 w 2503542"/>
                <a:gd name="connsiteY14" fmla="*/ 772263 h 1194360"/>
                <a:gd name="connsiteX15" fmla="*/ 2366191 w 2503542"/>
                <a:gd name="connsiteY15" fmla="*/ 597725 h 1194360"/>
                <a:gd name="connsiteX16" fmla="*/ 2188033 w 2503542"/>
                <a:gd name="connsiteY16" fmla="*/ 597725 h 1194360"/>
                <a:gd name="connsiteX17" fmla="*/ 2188033 w 2503542"/>
                <a:gd name="connsiteY17" fmla="*/ 772263 h 1194360"/>
                <a:gd name="connsiteX18" fmla="*/ 2234245 w 2503542"/>
                <a:gd name="connsiteY18" fmla="*/ 772263 h 1194360"/>
                <a:gd name="connsiteX19" fmla="*/ 2234245 w 2503542"/>
                <a:gd name="connsiteY19" fmla="*/ 597725 h 1194360"/>
                <a:gd name="connsiteX20" fmla="*/ 105680 w 2503542"/>
                <a:gd name="connsiteY20" fmla="*/ 266555 h 1194360"/>
                <a:gd name="connsiteX21" fmla="*/ 251319 w 2503542"/>
                <a:gd name="connsiteY21" fmla="*/ 387377 h 1194360"/>
                <a:gd name="connsiteX22" fmla="*/ 233892 w 2503542"/>
                <a:gd name="connsiteY22" fmla="*/ 400456 h 1194360"/>
                <a:gd name="connsiteX23" fmla="*/ 197794 w 2503542"/>
                <a:gd name="connsiteY23" fmla="*/ 409797 h 1194360"/>
                <a:gd name="connsiteX24" fmla="*/ 197794 w 2503542"/>
                <a:gd name="connsiteY24" fmla="*/ 559268 h 1194360"/>
                <a:gd name="connsiteX25" fmla="*/ 197794 w 2503542"/>
                <a:gd name="connsiteY25" fmla="*/ 868173 h 1194360"/>
                <a:gd name="connsiteX26" fmla="*/ 283061 w 2503542"/>
                <a:gd name="connsiteY26" fmla="*/ 824733 h 1194360"/>
                <a:gd name="connsiteX27" fmla="*/ 372062 w 2503542"/>
                <a:gd name="connsiteY27" fmla="*/ 778491 h 1194360"/>
                <a:gd name="connsiteX28" fmla="*/ 377041 w 2503542"/>
                <a:gd name="connsiteY28" fmla="*/ 789701 h 1194360"/>
                <a:gd name="connsiteX29" fmla="*/ 276837 w 2503542"/>
                <a:gd name="connsiteY29" fmla="*/ 916906 h 1194360"/>
                <a:gd name="connsiteX30" fmla="*/ 120617 w 2503542"/>
                <a:gd name="connsiteY30" fmla="*/ 1093624 h 1194360"/>
                <a:gd name="connsiteX31" fmla="*/ 113372 w 2503542"/>
                <a:gd name="connsiteY31" fmla="*/ 1106311 h 1194360"/>
                <a:gd name="connsiteX32" fmla="*/ 85109 w 2503542"/>
                <a:gd name="connsiteY32" fmla="*/ 1047639 h 1194360"/>
                <a:gd name="connsiteX33" fmla="*/ 42784 w 2503542"/>
                <a:gd name="connsiteY33" fmla="*/ 931998 h 1194360"/>
                <a:gd name="connsiteX34" fmla="*/ 21036 w 2503542"/>
                <a:gd name="connsiteY34" fmla="*/ 847417 h 1194360"/>
                <a:gd name="connsiteX35" fmla="*/ 21036 w 2503542"/>
                <a:gd name="connsiteY35" fmla="*/ 381149 h 1194360"/>
                <a:gd name="connsiteX36" fmla="*/ 0 w 2503542"/>
                <a:gd name="connsiteY36" fmla="*/ 381149 h 1194360"/>
                <a:gd name="connsiteX37" fmla="*/ 5323 w 2503542"/>
                <a:gd name="connsiteY37" fmla="*/ 346273 h 1194360"/>
                <a:gd name="connsiteX38" fmla="*/ 23525 w 2503542"/>
                <a:gd name="connsiteY38" fmla="*/ 346273 h 1194360"/>
                <a:gd name="connsiteX39" fmla="*/ 2123460 w 2503542"/>
                <a:gd name="connsiteY39" fmla="*/ 219067 h 1194360"/>
                <a:gd name="connsiteX40" fmla="*/ 2123460 w 2503542"/>
                <a:gd name="connsiteY40" fmla="*/ 398587 h 1194360"/>
                <a:gd name="connsiteX41" fmla="*/ 2452081 w 2503542"/>
                <a:gd name="connsiteY41" fmla="*/ 398587 h 1194360"/>
                <a:gd name="connsiteX42" fmla="*/ 2452081 w 2503542"/>
                <a:gd name="connsiteY42" fmla="*/ 219067 h 1194360"/>
                <a:gd name="connsiteX43" fmla="*/ 1797329 w 2503542"/>
                <a:gd name="connsiteY43" fmla="*/ 56051 h 1194360"/>
                <a:gd name="connsiteX44" fmla="*/ 1941723 w 2503542"/>
                <a:gd name="connsiteY44" fmla="*/ 164417 h 1194360"/>
                <a:gd name="connsiteX45" fmla="*/ 1922118 w 2503542"/>
                <a:gd name="connsiteY45" fmla="*/ 178586 h 1194360"/>
                <a:gd name="connsiteX46" fmla="*/ 1889443 w 2503542"/>
                <a:gd name="connsiteY46" fmla="*/ 188083 h 1194360"/>
                <a:gd name="connsiteX47" fmla="*/ 1875128 w 2503542"/>
                <a:gd name="connsiteY47" fmla="*/ 351878 h 1194360"/>
                <a:gd name="connsiteX48" fmla="*/ 1853344 w 2503542"/>
                <a:gd name="connsiteY48" fmla="*/ 541829 h 1194360"/>
                <a:gd name="connsiteX49" fmla="*/ 1975316 w 2503542"/>
                <a:gd name="connsiteY49" fmla="*/ 643798 h 1194360"/>
                <a:gd name="connsiteX50" fmla="*/ 1975315 w 2503542"/>
                <a:gd name="connsiteY50" fmla="*/ 643824 h 1194360"/>
                <a:gd name="connsiteX51" fmla="*/ 1956972 w 2503542"/>
                <a:gd name="connsiteY51" fmla="*/ 656735 h 1194360"/>
                <a:gd name="connsiteX52" fmla="*/ 1925541 w 2503542"/>
                <a:gd name="connsiteY52" fmla="*/ 665142 h 1194360"/>
                <a:gd name="connsiteX53" fmla="*/ 1910604 w 2503542"/>
                <a:gd name="connsiteY53" fmla="*/ 921889 h 1194360"/>
                <a:gd name="connsiteX54" fmla="*/ 1881974 w 2503542"/>
                <a:gd name="connsiteY54" fmla="*/ 1068868 h 1194360"/>
                <a:gd name="connsiteX55" fmla="*/ 1834672 w 2503542"/>
                <a:gd name="connsiteY55" fmla="*/ 1142201 h 1194360"/>
                <a:gd name="connsiteX56" fmla="*/ 1772901 w 2503542"/>
                <a:gd name="connsiteY56" fmla="*/ 1176299 h 1194360"/>
                <a:gd name="connsiteX57" fmla="*/ 1695258 w 2503542"/>
                <a:gd name="connsiteY57" fmla="*/ 1187042 h 1194360"/>
                <a:gd name="connsiteX58" fmla="*/ 1692301 w 2503542"/>
                <a:gd name="connsiteY58" fmla="*/ 1130835 h 1194360"/>
                <a:gd name="connsiteX59" fmla="*/ 1679076 w 2503542"/>
                <a:gd name="connsiteY59" fmla="*/ 1092378 h 1194360"/>
                <a:gd name="connsiteX60" fmla="*/ 1652002 w 2503542"/>
                <a:gd name="connsiteY60" fmla="*/ 1067933 h 1194360"/>
                <a:gd name="connsiteX61" fmla="*/ 1608123 w 2503542"/>
                <a:gd name="connsiteY61" fmla="*/ 1050028 h 1194360"/>
                <a:gd name="connsiteX62" fmla="*/ 1609368 w 2503542"/>
                <a:gd name="connsiteY62" fmla="*/ 1033835 h 1194360"/>
                <a:gd name="connsiteX63" fmla="*/ 1657603 w 2503542"/>
                <a:gd name="connsiteY63" fmla="*/ 1036638 h 1194360"/>
                <a:gd name="connsiteX64" fmla="*/ 1700237 w 2503542"/>
                <a:gd name="connsiteY64" fmla="*/ 1037572 h 1194360"/>
                <a:gd name="connsiteX65" fmla="*/ 1721087 w 2503542"/>
                <a:gd name="connsiteY65" fmla="*/ 1035392 h 1194360"/>
                <a:gd name="connsiteX66" fmla="*/ 1736335 w 2503542"/>
                <a:gd name="connsiteY66" fmla="*/ 1027608 h 1194360"/>
                <a:gd name="connsiteX67" fmla="*/ 1768855 w 2503542"/>
                <a:gd name="connsiteY67" fmla="*/ 920176 h 1194360"/>
                <a:gd name="connsiteX68" fmla="*/ 1787371 w 2503542"/>
                <a:gd name="connsiteY68" fmla="*/ 642722 h 1194360"/>
                <a:gd name="connsiteX69" fmla="*/ 1639243 w 2503542"/>
                <a:gd name="connsiteY69" fmla="*/ 642722 h 1194360"/>
                <a:gd name="connsiteX70" fmla="*/ 1589452 w 2503542"/>
                <a:gd name="connsiteY70" fmla="*/ 703755 h 1194360"/>
                <a:gd name="connsiteX71" fmla="*/ 1461240 w 2503542"/>
                <a:gd name="connsiteY71" fmla="*/ 627775 h 1194360"/>
                <a:gd name="connsiteX72" fmla="*/ 1480378 w 2503542"/>
                <a:gd name="connsiteY72" fmla="*/ 612984 h 1194360"/>
                <a:gd name="connsiteX73" fmla="*/ 1502318 w 2503542"/>
                <a:gd name="connsiteY73" fmla="*/ 599126 h 1194360"/>
                <a:gd name="connsiteX74" fmla="*/ 1517099 w 2503542"/>
                <a:gd name="connsiteY74" fmla="*/ 481886 h 1194360"/>
                <a:gd name="connsiteX75" fmla="*/ 1529080 w 2503542"/>
                <a:gd name="connsiteY75" fmla="*/ 354525 h 1194360"/>
                <a:gd name="connsiteX76" fmla="*/ 1534682 w 2503542"/>
                <a:gd name="connsiteY76" fmla="*/ 254099 h 1194360"/>
                <a:gd name="connsiteX77" fmla="*/ 1710195 w 2503542"/>
                <a:gd name="connsiteY77" fmla="*/ 286485 h 1194360"/>
                <a:gd name="connsiteX78" fmla="*/ 1696969 w 2503542"/>
                <a:gd name="connsiteY78" fmla="*/ 307037 h 1194360"/>
                <a:gd name="connsiteX79" fmla="*/ 1664138 w 2503542"/>
                <a:gd name="connsiteY79" fmla="*/ 316379 h 1194360"/>
                <a:gd name="connsiteX80" fmla="*/ 1651068 w 2503542"/>
                <a:gd name="connsiteY80" fmla="*/ 458375 h 1194360"/>
                <a:gd name="connsiteX81" fmla="*/ 1634264 w 2503542"/>
                <a:gd name="connsiteY81" fmla="*/ 607845 h 1194360"/>
                <a:gd name="connsiteX82" fmla="*/ 1705216 w 2503542"/>
                <a:gd name="connsiteY82" fmla="*/ 607845 h 1194360"/>
                <a:gd name="connsiteX83" fmla="*/ 1732290 w 2503542"/>
                <a:gd name="connsiteY83" fmla="*/ 378035 h 1194360"/>
                <a:gd name="connsiteX84" fmla="*/ 1750028 w 2503542"/>
                <a:gd name="connsiteY84" fmla="*/ 163172 h 1194360"/>
                <a:gd name="connsiteX85" fmla="*/ 1492359 w 2503542"/>
                <a:gd name="connsiteY85" fmla="*/ 163172 h 1194360"/>
                <a:gd name="connsiteX86" fmla="*/ 1481156 w 2503542"/>
                <a:gd name="connsiteY86" fmla="*/ 128295 h 1194360"/>
                <a:gd name="connsiteX87" fmla="*/ 1740070 w 2503542"/>
                <a:gd name="connsiteY87" fmla="*/ 128295 h 1194360"/>
                <a:gd name="connsiteX88" fmla="*/ 97672 w 2503542"/>
                <a:gd name="connsiteY88" fmla="*/ 41695 h 1194360"/>
                <a:gd name="connsiteX89" fmla="*/ 103502 w 2503542"/>
                <a:gd name="connsiteY89" fmla="*/ 43226 h 1194360"/>
                <a:gd name="connsiteX90" fmla="*/ 184879 w 2503542"/>
                <a:gd name="connsiteY90" fmla="*/ 85478 h 1194360"/>
                <a:gd name="connsiteX91" fmla="*/ 240738 w 2503542"/>
                <a:gd name="connsiteY91" fmla="*/ 188862 h 1194360"/>
                <a:gd name="connsiteX92" fmla="*/ 192970 w 2503542"/>
                <a:gd name="connsiteY92" fmla="*/ 265310 h 1194360"/>
                <a:gd name="connsiteX93" fmla="*/ 88253 w 2503542"/>
                <a:gd name="connsiteY93" fmla="*/ 252854 h 1194360"/>
                <a:gd name="connsiteX94" fmla="*/ 67598 w 2503542"/>
                <a:gd name="connsiteY94" fmla="*/ 191412 h 1194360"/>
                <a:gd name="connsiteX95" fmla="*/ 51814 w 2503542"/>
                <a:gd name="connsiteY95" fmla="*/ 158743 h 1194360"/>
                <a:gd name="connsiteX96" fmla="*/ 85109 w 2503542"/>
                <a:gd name="connsiteY96" fmla="*/ 67775 h 1194360"/>
                <a:gd name="connsiteX97" fmla="*/ 400692 w 2503542"/>
                <a:gd name="connsiteY97" fmla="*/ 8719 h 1194360"/>
                <a:gd name="connsiteX98" fmla="*/ 640933 w 2503542"/>
                <a:gd name="connsiteY98" fmla="*/ 88437 h 1194360"/>
                <a:gd name="connsiteX99" fmla="*/ 624285 w 2503542"/>
                <a:gd name="connsiteY99" fmla="*/ 106965 h 1194360"/>
                <a:gd name="connsiteX100" fmla="*/ 589898 w 2503542"/>
                <a:gd name="connsiteY100" fmla="*/ 113348 h 1194360"/>
                <a:gd name="connsiteX101" fmla="*/ 510232 w 2503542"/>
                <a:gd name="connsiteY101" fmla="*/ 257836 h 1194360"/>
                <a:gd name="connsiteX102" fmla="*/ 691969 w 2503542"/>
                <a:gd name="connsiteY102" fmla="*/ 257836 h 1194360"/>
                <a:gd name="connsiteX103" fmla="*/ 691969 w 2503542"/>
                <a:gd name="connsiteY103" fmla="*/ 259082 h 1194360"/>
                <a:gd name="connsiteX104" fmla="*/ 822671 w 2503542"/>
                <a:gd name="connsiteY104" fmla="*/ 259082 h 1194360"/>
                <a:gd name="connsiteX105" fmla="*/ 909805 w 2503542"/>
                <a:gd name="connsiteY105" fmla="*/ 140751 h 1194360"/>
                <a:gd name="connsiteX106" fmla="*/ 937034 w 2503542"/>
                <a:gd name="connsiteY106" fmla="*/ 163327 h 1194360"/>
                <a:gd name="connsiteX107" fmla="*/ 998651 w 2503542"/>
                <a:gd name="connsiteY107" fmla="*/ 215642 h 1194360"/>
                <a:gd name="connsiteX108" fmla="*/ 1064157 w 2503542"/>
                <a:gd name="connsiteY108" fmla="*/ 274029 h 1194360"/>
                <a:gd name="connsiteX109" fmla="*/ 1051709 w 2503542"/>
                <a:gd name="connsiteY109" fmla="*/ 289131 h 1194360"/>
                <a:gd name="connsiteX110" fmla="*/ 1028058 w 2503542"/>
                <a:gd name="connsiteY110" fmla="*/ 293958 h 1194360"/>
                <a:gd name="connsiteX111" fmla="*/ 691969 w 2503542"/>
                <a:gd name="connsiteY111" fmla="*/ 293958 h 1194360"/>
                <a:gd name="connsiteX112" fmla="*/ 691969 w 2503542"/>
                <a:gd name="connsiteY112" fmla="*/ 526882 h 1194360"/>
                <a:gd name="connsiteX113" fmla="*/ 794041 w 2503542"/>
                <a:gd name="connsiteY113" fmla="*/ 526882 h 1194360"/>
                <a:gd name="connsiteX114" fmla="*/ 872462 w 2503542"/>
                <a:gd name="connsiteY114" fmla="*/ 414780 h 1194360"/>
                <a:gd name="connsiteX115" fmla="*/ 897668 w 2503542"/>
                <a:gd name="connsiteY115" fmla="*/ 436266 h 1194360"/>
                <a:gd name="connsiteX116" fmla="*/ 954305 w 2503542"/>
                <a:gd name="connsiteY116" fmla="*/ 486090 h 1194360"/>
                <a:gd name="connsiteX117" fmla="*/ 1014366 w 2503542"/>
                <a:gd name="connsiteY117" fmla="*/ 541829 h 1194360"/>
                <a:gd name="connsiteX118" fmla="*/ 1002074 w 2503542"/>
                <a:gd name="connsiteY118" fmla="*/ 556932 h 1194360"/>
                <a:gd name="connsiteX119" fmla="*/ 979512 w 2503542"/>
                <a:gd name="connsiteY119" fmla="*/ 561759 h 1194360"/>
                <a:gd name="connsiteX120" fmla="*/ 691969 w 2503542"/>
                <a:gd name="connsiteY120" fmla="*/ 561759 h 1194360"/>
                <a:gd name="connsiteX121" fmla="*/ 691969 w 2503542"/>
                <a:gd name="connsiteY121" fmla="*/ 799666 h 1194360"/>
                <a:gd name="connsiteX122" fmla="*/ 799020 w 2503542"/>
                <a:gd name="connsiteY122" fmla="*/ 799666 h 1194360"/>
                <a:gd name="connsiteX123" fmla="*/ 886154 w 2503542"/>
                <a:gd name="connsiteY123" fmla="*/ 676353 h 1194360"/>
                <a:gd name="connsiteX124" fmla="*/ 913695 w 2503542"/>
                <a:gd name="connsiteY124" fmla="*/ 700019 h 1194360"/>
                <a:gd name="connsiteX125" fmla="*/ 975622 w 2503542"/>
                <a:gd name="connsiteY125" fmla="*/ 754357 h 1194360"/>
                <a:gd name="connsiteX126" fmla="*/ 1040506 w 2503542"/>
                <a:gd name="connsiteY126" fmla="*/ 814613 h 1194360"/>
                <a:gd name="connsiteX127" fmla="*/ 1028214 w 2503542"/>
                <a:gd name="connsiteY127" fmla="*/ 829715 h 1194360"/>
                <a:gd name="connsiteX128" fmla="*/ 1005652 w 2503542"/>
                <a:gd name="connsiteY128" fmla="*/ 834542 h 1194360"/>
                <a:gd name="connsiteX129" fmla="*/ 691969 w 2503542"/>
                <a:gd name="connsiteY129" fmla="*/ 834542 h 1194360"/>
                <a:gd name="connsiteX130" fmla="*/ 691969 w 2503542"/>
                <a:gd name="connsiteY130" fmla="*/ 1144692 h 1194360"/>
                <a:gd name="connsiteX131" fmla="*/ 651981 w 2503542"/>
                <a:gd name="connsiteY131" fmla="*/ 1172562 h 1194360"/>
                <a:gd name="connsiteX132" fmla="*/ 540107 w 2503542"/>
                <a:gd name="connsiteY132" fmla="*/ 1192025 h 1194360"/>
                <a:gd name="connsiteX133" fmla="*/ 505253 w 2503542"/>
                <a:gd name="connsiteY133" fmla="*/ 1192025 h 1194360"/>
                <a:gd name="connsiteX134" fmla="*/ 505253 w 2503542"/>
                <a:gd name="connsiteY134" fmla="*/ 293958 h 1194360"/>
                <a:gd name="connsiteX135" fmla="*/ 486581 w 2503542"/>
                <a:gd name="connsiteY135" fmla="*/ 293958 h 1194360"/>
                <a:gd name="connsiteX136" fmla="*/ 210241 w 2503542"/>
                <a:gd name="connsiteY136" fmla="*/ 567987 h 1194360"/>
                <a:gd name="connsiteX137" fmla="*/ 197794 w 2503542"/>
                <a:gd name="connsiteY137" fmla="*/ 559268 h 1194360"/>
                <a:gd name="connsiteX138" fmla="*/ 313713 w 2503542"/>
                <a:gd name="connsiteY138" fmla="*/ 310151 h 1194360"/>
                <a:gd name="connsiteX139" fmla="*/ 400692 w 2503542"/>
                <a:gd name="connsiteY139" fmla="*/ 8719 h 1194360"/>
                <a:gd name="connsiteX140" fmla="*/ 2186944 w 2503542"/>
                <a:gd name="connsiteY140" fmla="*/ 0 h 1194360"/>
                <a:gd name="connsiteX141" fmla="*/ 2350632 w 2503542"/>
                <a:gd name="connsiteY141" fmla="*/ 47488 h 1194360"/>
                <a:gd name="connsiteX142" fmla="*/ 2385485 w 2503542"/>
                <a:gd name="connsiteY142" fmla="*/ 126116 h 1194360"/>
                <a:gd name="connsiteX143" fmla="*/ 2335072 w 2503542"/>
                <a:gd name="connsiteY143" fmla="*/ 184347 h 1194360"/>
                <a:gd name="connsiteX144" fmla="*/ 2440878 w 2503542"/>
                <a:gd name="connsiteY144" fmla="*/ 184347 h 1194360"/>
                <a:gd name="connsiteX145" fmla="*/ 2445502 w 2503542"/>
                <a:gd name="connsiteY145" fmla="*/ 179447 h 1194360"/>
                <a:gd name="connsiteX146" fmla="*/ 2446955 w 2503542"/>
                <a:gd name="connsiteY146" fmla="*/ 183416 h 1194360"/>
                <a:gd name="connsiteX147" fmla="*/ 2497044 w 2503542"/>
                <a:gd name="connsiteY147" fmla="*/ 429015 h 1194360"/>
                <a:gd name="connsiteX148" fmla="*/ 2500133 w 2503542"/>
                <a:gd name="connsiteY148" fmla="*/ 490199 h 1194360"/>
                <a:gd name="connsiteX149" fmla="*/ 2476976 w 2503542"/>
                <a:gd name="connsiteY149" fmla="*/ 494497 h 1194360"/>
                <a:gd name="connsiteX150" fmla="*/ 2452081 w 2503542"/>
                <a:gd name="connsiteY150" fmla="*/ 494497 h 1194360"/>
                <a:gd name="connsiteX151" fmla="*/ 2452081 w 2503542"/>
                <a:gd name="connsiteY151" fmla="*/ 433308 h 1194360"/>
                <a:gd name="connsiteX152" fmla="*/ 2123460 w 2503542"/>
                <a:gd name="connsiteY152" fmla="*/ 433308 h 1194360"/>
                <a:gd name="connsiteX153" fmla="*/ 2123460 w 2503542"/>
                <a:gd name="connsiteY153" fmla="*/ 440781 h 1194360"/>
                <a:gd name="connsiteX154" fmla="*/ 2122215 w 2503542"/>
                <a:gd name="connsiteY154" fmla="*/ 530619 h 1194360"/>
                <a:gd name="connsiteX155" fmla="*/ 2204371 w 2503542"/>
                <a:gd name="connsiteY155" fmla="*/ 563004 h 1194360"/>
                <a:gd name="connsiteX156" fmla="*/ 2480711 w 2503542"/>
                <a:gd name="connsiteY156" fmla="*/ 563004 h 1194360"/>
                <a:gd name="connsiteX157" fmla="*/ 2502559 w 2503542"/>
                <a:gd name="connsiteY157" fmla="*/ 538227 h 1194360"/>
                <a:gd name="connsiteX158" fmla="*/ 2503542 w 2503542"/>
                <a:gd name="connsiteY158" fmla="*/ 557707 h 1194360"/>
                <a:gd name="connsiteX159" fmla="*/ 2497044 w 2503542"/>
                <a:gd name="connsiteY159" fmla="*/ 686399 h 1194360"/>
                <a:gd name="connsiteX160" fmla="*/ 2491914 w 2503542"/>
                <a:gd name="connsiteY160" fmla="*/ 720013 h 1194360"/>
                <a:gd name="connsiteX161" fmla="*/ 2491914 w 2503542"/>
                <a:gd name="connsiteY161" fmla="*/ 597725 h 1194360"/>
                <a:gd name="connsiteX162" fmla="*/ 2449436 w 2503542"/>
                <a:gd name="connsiteY162" fmla="*/ 597725 h 1194360"/>
                <a:gd name="connsiteX163" fmla="*/ 2449436 w 2503542"/>
                <a:gd name="connsiteY163" fmla="*/ 772263 h 1194360"/>
                <a:gd name="connsiteX164" fmla="*/ 2483940 w 2503542"/>
                <a:gd name="connsiteY164" fmla="*/ 772263 h 1194360"/>
                <a:gd name="connsiteX165" fmla="*/ 2478641 w 2503542"/>
                <a:gd name="connsiteY165" fmla="*/ 806983 h 1194360"/>
                <a:gd name="connsiteX166" fmla="*/ 2449436 w 2503542"/>
                <a:gd name="connsiteY166" fmla="*/ 806983 h 1194360"/>
                <a:gd name="connsiteX167" fmla="*/ 2449436 w 2503542"/>
                <a:gd name="connsiteY167" fmla="*/ 922349 h 1194360"/>
                <a:gd name="connsiteX168" fmla="*/ 2446955 w 2503542"/>
                <a:gd name="connsiteY168" fmla="*/ 931998 h 1194360"/>
                <a:gd name="connsiteX169" fmla="*/ 2410517 w 2503542"/>
                <a:gd name="connsiteY169" fmla="*/ 1031555 h 1194360"/>
                <a:gd name="connsiteX170" fmla="*/ 2379884 w 2503542"/>
                <a:gd name="connsiteY170" fmla="*/ 1037572 h 1194360"/>
                <a:gd name="connsiteX171" fmla="*/ 2366191 w 2503542"/>
                <a:gd name="connsiteY171" fmla="*/ 1037572 h 1194360"/>
                <a:gd name="connsiteX172" fmla="*/ 2366191 w 2503542"/>
                <a:gd name="connsiteY172" fmla="*/ 806983 h 1194360"/>
                <a:gd name="connsiteX173" fmla="*/ 2319979 w 2503542"/>
                <a:gd name="connsiteY173" fmla="*/ 806983 h 1194360"/>
                <a:gd name="connsiteX174" fmla="*/ 2319979 w 2503542"/>
                <a:gd name="connsiteY174" fmla="*/ 1073694 h 1194360"/>
                <a:gd name="connsiteX175" fmla="*/ 2299907 w 2503542"/>
                <a:gd name="connsiteY175" fmla="*/ 1088485 h 1194360"/>
                <a:gd name="connsiteX176" fmla="*/ 2247938 w 2503542"/>
                <a:gd name="connsiteY176" fmla="*/ 1098606 h 1194360"/>
                <a:gd name="connsiteX177" fmla="*/ 2234245 w 2503542"/>
                <a:gd name="connsiteY177" fmla="*/ 1098606 h 1194360"/>
                <a:gd name="connsiteX178" fmla="*/ 2234245 w 2503542"/>
                <a:gd name="connsiteY178" fmla="*/ 806983 h 1194360"/>
                <a:gd name="connsiteX179" fmla="*/ 2188033 w 2503542"/>
                <a:gd name="connsiteY179" fmla="*/ 806983 h 1194360"/>
                <a:gd name="connsiteX180" fmla="*/ 2188033 w 2503542"/>
                <a:gd name="connsiteY180" fmla="*/ 1157148 h 1194360"/>
                <a:gd name="connsiteX181" fmla="*/ 2164849 w 2503542"/>
                <a:gd name="connsiteY181" fmla="*/ 1176766 h 1194360"/>
                <a:gd name="connsiteX182" fmla="*/ 2102299 w 2503542"/>
                <a:gd name="connsiteY182" fmla="*/ 1190779 h 1194360"/>
                <a:gd name="connsiteX183" fmla="*/ 2083627 w 2503542"/>
                <a:gd name="connsiteY183" fmla="*/ 1190779 h 1194360"/>
                <a:gd name="connsiteX184" fmla="*/ 2083627 w 2503542"/>
                <a:gd name="connsiteY184" fmla="*/ 836877 h 1194360"/>
                <a:gd name="connsiteX185" fmla="*/ 2009719 w 2503542"/>
                <a:gd name="connsiteY185" fmla="*/ 1026362 h 1194360"/>
                <a:gd name="connsiteX186" fmla="*/ 1876995 w 2503542"/>
                <a:gd name="connsiteY186" fmla="*/ 1194360 h 1194360"/>
                <a:gd name="connsiteX187" fmla="*/ 1863302 w 2503542"/>
                <a:gd name="connsiteY187" fmla="*/ 1185641 h 1194360"/>
                <a:gd name="connsiteX188" fmla="*/ 1942346 w 2503542"/>
                <a:gd name="connsiteY188" fmla="*/ 943219 h 1194360"/>
                <a:gd name="connsiteX189" fmla="*/ 1974243 w 2503542"/>
                <a:gd name="connsiteY189" fmla="*/ 687407 h 1194360"/>
                <a:gd name="connsiteX190" fmla="*/ 1975315 w 2503542"/>
                <a:gd name="connsiteY190" fmla="*/ 643824 h 1194360"/>
                <a:gd name="connsiteX191" fmla="*/ 1975332 w 2503542"/>
                <a:gd name="connsiteY191" fmla="*/ 643812 h 1194360"/>
                <a:gd name="connsiteX192" fmla="*/ 1975316 w 2503542"/>
                <a:gd name="connsiteY192" fmla="*/ 643798 h 1194360"/>
                <a:gd name="connsiteX193" fmla="*/ 1980311 w 2503542"/>
                <a:gd name="connsiteY193" fmla="*/ 440781 h 1194360"/>
                <a:gd name="connsiteX194" fmla="*/ 1980311 w 2503542"/>
                <a:gd name="connsiteY194" fmla="*/ 125804 h 1194360"/>
                <a:gd name="connsiteX195" fmla="*/ 2145866 w 2503542"/>
                <a:gd name="connsiteY195" fmla="*/ 184347 h 1194360"/>
                <a:gd name="connsiteX196" fmla="*/ 2267854 w 2503542"/>
                <a:gd name="connsiteY196" fmla="*/ 184347 h 1194360"/>
                <a:gd name="connsiteX197" fmla="*/ 2235490 w 2503542"/>
                <a:gd name="connsiteY197" fmla="*/ 165663 h 1194360"/>
                <a:gd name="connsiteX198" fmla="*/ 2216040 w 2503542"/>
                <a:gd name="connsiteY198" fmla="*/ 78472 h 1194360"/>
                <a:gd name="connsiteX199" fmla="*/ 2176986 w 2503542"/>
                <a:gd name="connsiteY199" fmla="*/ 6228 h 1194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2503542" h="1194360">
                  <a:moveTo>
                    <a:pt x="2396066" y="1059993"/>
                  </a:moveTo>
                  <a:lnTo>
                    <a:pt x="2398585" y="1060187"/>
                  </a:lnTo>
                  <a:lnTo>
                    <a:pt x="2396066" y="1065416"/>
                  </a:lnTo>
                  <a:close/>
                  <a:moveTo>
                    <a:pt x="1761231" y="766035"/>
                  </a:moveTo>
                  <a:lnTo>
                    <a:pt x="1762476" y="777245"/>
                  </a:lnTo>
                  <a:cubicBezTo>
                    <a:pt x="1744426" y="798420"/>
                    <a:pt x="1719531" y="825044"/>
                    <a:pt x="1687945" y="856962"/>
                  </a:cubicBezTo>
                  <a:cubicBezTo>
                    <a:pt x="1656358" y="889036"/>
                    <a:pt x="1618082" y="925937"/>
                    <a:pt x="1573270" y="967664"/>
                  </a:cubicBezTo>
                  <a:cubicBezTo>
                    <a:pt x="1570002" y="975916"/>
                    <a:pt x="1565334" y="983078"/>
                    <a:pt x="1559110" y="989150"/>
                  </a:cubicBezTo>
                  <a:cubicBezTo>
                    <a:pt x="1552887" y="995222"/>
                    <a:pt x="1546040" y="999270"/>
                    <a:pt x="1538416" y="1001450"/>
                  </a:cubicBezTo>
                  <a:lnTo>
                    <a:pt x="1462485" y="814457"/>
                  </a:lnTo>
                  <a:cubicBezTo>
                    <a:pt x="1490181" y="811187"/>
                    <a:pt x="1531259" y="805115"/>
                    <a:pt x="1585717" y="796240"/>
                  </a:cubicBezTo>
                  <a:cubicBezTo>
                    <a:pt x="1640176" y="787521"/>
                    <a:pt x="1698681" y="777401"/>
                    <a:pt x="1761231" y="766035"/>
                  </a:cubicBezTo>
                  <a:close/>
                  <a:moveTo>
                    <a:pt x="2319979" y="597725"/>
                  </a:moveTo>
                  <a:lnTo>
                    <a:pt x="2319979" y="772263"/>
                  </a:lnTo>
                  <a:lnTo>
                    <a:pt x="2366191" y="772263"/>
                  </a:lnTo>
                  <a:lnTo>
                    <a:pt x="2366191" y="597725"/>
                  </a:lnTo>
                  <a:close/>
                  <a:moveTo>
                    <a:pt x="2188033" y="597725"/>
                  </a:moveTo>
                  <a:lnTo>
                    <a:pt x="2188033" y="772263"/>
                  </a:lnTo>
                  <a:lnTo>
                    <a:pt x="2234245" y="772263"/>
                  </a:lnTo>
                  <a:lnTo>
                    <a:pt x="2234245" y="597725"/>
                  </a:lnTo>
                  <a:close/>
                  <a:moveTo>
                    <a:pt x="105680" y="266555"/>
                  </a:moveTo>
                  <a:lnTo>
                    <a:pt x="251319" y="387377"/>
                  </a:lnTo>
                  <a:cubicBezTo>
                    <a:pt x="247896" y="391892"/>
                    <a:pt x="241983" y="396252"/>
                    <a:pt x="233892" y="400456"/>
                  </a:cubicBezTo>
                  <a:cubicBezTo>
                    <a:pt x="225801" y="404659"/>
                    <a:pt x="213664" y="407773"/>
                    <a:pt x="197794" y="409797"/>
                  </a:cubicBezTo>
                  <a:lnTo>
                    <a:pt x="197794" y="559268"/>
                  </a:lnTo>
                  <a:lnTo>
                    <a:pt x="197794" y="868173"/>
                  </a:lnTo>
                  <a:cubicBezTo>
                    <a:pt x="225334" y="854316"/>
                    <a:pt x="253653" y="839836"/>
                    <a:pt x="283061" y="824733"/>
                  </a:cubicBezTo>
                  <a:cubicBezTo>
                    <a:pt x="312468" y="809474"/>
                    <a:pt x="342032" y="794060"/>
                    <a:pt x="372062" y="778491"/>
                  </a:cubicBezTo>
                  <a:lnTo>
                    <a:pt x="377041" y="789701"/>
                  </a:lnTo>
                  <a:cubicBezTo>
                    <a:pt x="353702" y="820996"/>
                    <a:pt x="320404" y="863502"/>
                    <a:pt x="276837" y="916906"/>
                  </a:cubicBezTo>
                  <a:cubicBezTo>
                    <a:pt x="233270" y="970155"/>
                    <a:pt x="181300" y="1029164"/>
                    <a:pt x="120617" y="1093624"/>
                  </a:cubicBezTo>
                  <a:lnTo>
                    <a:pt x="113372" y="1106311"/>
                  </a:lnTo>
                  <a:lnTo>
                    <a:pt x="85109" y="1047639"/>
                  </a:lnTo>
                  <a:cubicBezTo>
                    <a:pt x="69186" y="1009993"/>
                    <a:pt x="55042" y="971411"/>
                    <a:pt x="42784" y="931998"/>
                  </a:cubicBezTo>
                  <a:lnTo>
                    <a:pt x="21036" y="847417"/>
                  </a:lnTo>
                  <a:lnTo>
                    <a:pt x="21036" y="381149"/>
                  </a:lnTo>
                  <a:lnTo>
                    <a:pt x="0" y="381149"/>
                  </a:lnTo>
                  <a:lnTo>
                    <a:pt x="5323" y="346273"/>
                  </a:lnTo>
                  <a:lnTo>
                    <a:pt x="23525" y="346273"/>
                  </a:lnTo>
                  <a:close/>
                  <a:moveTo>
                    <a:pt x="2123460" y="219067"/>
                  </a:moveTo>
                  <a:lnTo>
                    <a:pt x="2123460" y="398587"/>
                  </a:lnTo>
                  <a:lnTo>
                    <a:pt x="2452081" y="398587"/>
                  </a:lnTo>
                  <a:lnTo>
                    <a:pt x="2452081" y="219067"/>
                  </a:lnTo>
                  <a:close/>
                  <a:moveTo>
                    <a:pt x="1797329" y="56051"/>
                  </a:moveTo>
                  <a:lnTo>
                    <a:pt x="1941723" y="164417"/>
                  </a:lnTo>
                  <a:cubicBezTo>
                    <a:pt x="1937366" y="169400"/>
                    <a:pt x="1930831" y="174226"/>
                    <a:pt x="1922118" y="178586"/>
                  </a:cubicBezTo>
                  <a:cubicBezTo>
                    <a:pt x="1913404" y="182790"/>
                    <a:pt x="1902513" y="186059"/>
                    <a:pt x="1889443" y="188083"/>
                  </a:cubicBezTo>
                  <a:cubicBezTo>
                    <a:pt x="1886175" y="232769"/>
                    <a:pt x="1881507" y="287419"/>
                    <a:pt x="1875128" y="351878"/>
                  </a:cubicBezTo>
                  <a:cubicBezTo>
                    <a:pt x="1868748" y="416181"/>
                    <a:pt x="1861591" y="479550"/>
                    <a:pt x="1853344" y="541829"/>
                  </a:cubicBezTo>
                  <a:lnTo>
                    <a:pt x="1975316" y="643798"/>
                  </a:lnTo>
                  <a:lnTo>
                    <a:pt x="1975315" y="643824"/>
                  </a:lnTo>
                  <a:lnTo>
                    <a:pt x="1956972" y="656735"/>
                  </a:lnTo>
                  <a:cubicBezTo>
                    <a:pt x="1949036" y="660471"/>
                    <a:pt x="1938456" y="663118"/>
                    <a:pt x="1925541" y="665142"/>
                  </a:cubicBezTo>
                  <a:cubicBezTo>
                    <a:pt x="1922429" y="771951"/>
                    <a:pt x="1917294" y="857585"/>
                    <a:pt x="1910604" y="921889"/>
                  </a:cubicBezTo>
                  <a:cubicBezTo>
                    <a:pt x="1903757" y="986192"/>
                    <a:pt x="1894266" y="1035081"/>
                    <a:pt x="1881974" y="1068868"/>
                  </a:cubicBezTo>
                  <a:cubicBezTo>
                    <a:pt x="1869837" y="1102498"/>
                    <a:pt x="1853966" y="1126943"/>
                    <a:pt x="1834672" y="1142201"/>
                  </a:cubicBezTo>
                  <a:cubicBezTo>
                    <a:pt x="1816623" y="1157615"/>
                    <a:pt x="1796084" y="1168981"/>
                    <a:pt x="1772901" y="1176299"/>
                  </a:cubicBezTo>
                  <a:cubicBezTo>
                    <a:pt x="1749717" y="1183461"/>
                    <a:pt x="1723888" y="1187042"/>
                    <a:pt x="1695258" y="1187042"/>
                  </a:cubicBezTo>
                  <a:cubicBezTo>
                    <a:pt x="1695413" y="1165712"/>
                    <a:pt x="1694480" y="1146872"/>
                    <a:pt x="1692301" y="1130835"/>
                  </a:cubicBezTo>
                  <a:cubicBezTo>
                    <a:pt x="1690123" y="1114643"/>
                    <a:pt x="1685766" y="1101720"/>
                    <a:pt x="1679076" y="1092378"/>
                  </a:cubicBezTo>
                  <a:cubicBezTo>
                    <a:pt x="1672385" y="1083036"/>
                    <a:pt x="1663360" y="1074784"/>
                    <a:pt x="1652002" y="1067933"/>
                  </a:cubicBezTo>
                  <a:cubicBezTo>
                    <a:pt x="1640643" y="1060927"/>
                    <a:pt x="1626017" y="1054855"/>
                    <a:pt x="1608123" y="1050028"/>
                  </a:cubicBezTo>
                  <a:lnTo>
                    <a:pt x="1609368" y="1033835"/>
                  </a:lnTo>
                  <a:cubicBezTo>
                    <a:pt x="1623839" y="1035081"/>
                    <a:pt x="1640021" y="1036015"/>
                    <a:pt x="1657603" y="1036638"/>
                  </a:cubicBezTo>
                  <a:cubicBezTo>
                    <a:pt x="1675186" y="1037261"/>
                    <a:pt x="1689501" y="1037572"/>
                    <a:pt x="1700237" y="1037572"/>
                  </a:cubicBezTo>
                  <a:cubicBezTo>
                    <a:pt x="1708795" y="1037572"/>
                    <a:pt x="1715641" y="1036794"/>
                    <a:pt x="1721087" y="1035392"/>
                  </a:cubicBezTo>
                  <a:cubicBezTo>
                    <a:pt x="1726533" y="1033835"/>
                    <a:pt x="1731512" y="1031189"/>
                    <a:pt x="1736335" y="1027608"/>
                  </a:cubicBezTo>
                  <a:cubicBezTo>
                    <a:pt x="1749872" y="1016397"/>
                    <a:pt x="1760764" y="980587"/>
                    <a:pt x="1768855" y="920176"/>
                  </a:cubicBezTo>
                  <a:cubicBezTo>
                    <a:pt x="1776946" y="859765"/>
                    <a:pt x="1783170" y="767280"/>
                    <a:pt x="1787371" y="642722"/>
                  </a:cubicBezTo>
                  <a:lnTo>
                    <a:pt x="1639243" y="642722"/>
                  </a:lnTo>
                  <a:lnTo>
                    <a:pt x="1589452" y="703755"/>
                  </a:lnTo>
                  <a:lnTo>
                    <a:pt x="1461240" y="627775"/>
                  </a:lnTo>
                  <a:cubicBezTo>
                    <a:pt x="1466841" y="622637"/>
                    <a:pt x="1473221" y="617810"/>
                    <a:pt x="1480378" y="612984"/>
                  </a:cubicBezTo>
                  <a:cubicBezTo>
                    <a:pt x="1487380" y="608001"/>
                    <a:pt x="1494693" y="603486"/>
                    <a:pt x="1502318" y="599126"/>
                  </a:cubicBezTo>
                  <a:cubicBezTo>
                    <a:pt x="1507452" y="564873"/>
                    <a:pt x="1512276" y="525793"/>
                    <a:pt x="1517099" y="481886"/>
                  </a:cubicBezTo>
                  <a:cubicBezTo>
                    <a:pt x="1521767" y="438135"/>
                    <a:pt x="1525813" y="395629"/>
                    <a:pt x="1529080" y="354525"/>
                  </a:cubicBezTo>
                  <a:cubicBezTo>
                    <a:pt x="1532348" y="313420"/>
                    <a:pt x="1534215" y="279945"/>
                    <a:pt x="1534682" y="254099"/>
                  </a:cubicBezTo>
                  <a:lnTo>
                    <a:pt x="1710195" y="286485"/>
                  </a:lnTo>
                  <a:cubicBezTo>
                    <a:pt x="1708483" y="294270"/>
                    <a:pt x="1704127" y="301120"/>
                    <a:pt x="1696969" y="307037"/>
                  </a:cubicBezTo>
                  <a:cubicBezTo>
                    <a:pt x="1689812" y="312953"/>
                    <a:pt x="1678920" y="316067"/>
                    <a:pt x="1664138" y="316379"/>
                  </a:cubicBezTo>
                  <a:cubicBezTo>
                    <a:pt x="1660871" y="356393"/>
                    <a:pt x="1656514" y="403725"/>
                    <a:pt x="1651068" y="458375"/>
                  </a:cubicBezTo>
                  <a:cubicBezTo>
                    <a:pt x="1645622" y="513025"/>
                    <a:pt x="1640021" y="562849"/>
                    <a:pt x="1634264" y="607845"/>
                  </a:cubicBezTo>
                  <a:lnTo>
                    <a:pt x="1705216" y="607845"/>
                  </a:lnTo>
                  <a:cubicBezTo>
                    <a:pt x="1715330" y="534823"/>
                    <a:pt x="1724354" y="458220"/>
                    <a:pt x="1732290" y="378035"/>
                  </a:cubicBezTo>
                  <a:cubicBezTo>
                    <a:pt x="1740225" y="297851"/>
                    <a:pt x="1746138" y="226229"/>
                    <a:pt x="1750028" y="163172"/>
                  </a:cubicBezTo>
                  <a:lnTo>
                    <a:pt x="1492359" y="163172"/>
                  </a:lnTo>
                  <a:lnTo>
                    <a:pt x="1481156" y="128295"/>
                  </a:lnTo>
                  <a:lnTo>
                    <a:pt x="1740070" y="128295"/>
                  </a:lnTo>
                  <a:close/>
                  <a:moveTo>
                    <a:pt x="97672" y="41695"/>
                  </a:moveTo>
                  <a:lnTo>
                    <a:pt x="103502" y="43226"/>
                  </a:lnTo>
                  <a:cubicBezTo>
                    <a:pt x="137850" y="54572"/>
                    <a:pt x="164963" y="68663"/>
                    <a:pt x="184879" y="85478"/>
                  </a:cubicBezTo>
                  <a:cubicBezTo>
                    <a:pt x="224712" y="119265"/>
                    <a:pt x="243228" y="153674"/>
                    <a:pt x="240738" y="188862"/>
                  </a:cubicBezTo>
                  <a:cubicBezTo>
                    <a:pt x="238249" y="223894"/>
                    <a:pt x="222222" y="249428"/>
                    <a:pt x="192970" y="265310"/>
                  </a:cubicBezTo>
                  <a:cubicBezTo>
                    <a:pt x="163718" y="281035"/>
                    <a:pt x="128709" y="276987"/>
                    <a:pt x="88253" y="252854"/>
                  </a:cubicBezTo>
                  <a:cubicBezTo>
                    <a:pt x="82808" y="232224"/>
                    <a:pt x="75922" y="211750"/>
                    <a:pt x="67598" y="191412"/>
                  </a:cubicBezTo>
                  <a:lnTo>
                    <a:pt x="51814" y="158743"/>
                  </a:lnTo>
                  <a:lnTo>
                    <a:pt x="85109" y="67775"/>
                  </a:lnTo>
                  <a:close/>
                  <a:moveTo>
                    <a:pt x="400692" y="8719"/>
                  </a:moveTo>
                  <a:lnTo>
                    <a:pt x="640933" y="88437"/>
                  </a:lnTo>
                  <a:cubicBezTo>
                    <a:pt x="638444" y="96066"/>
                    <a:pt x="632842" y="102138"/>
                    <a:pt x="624285" y="106965"/>
                  </a:cubicBezTo>
                  <a:cubicBezTo>
                    <a:pt x="615727" y="111636"/>
                    <a:pt x="604213" y="113660"/>
                    <a:pt x="589898" y="113348"/>
                  </a:cubicBezTo>
                  <a:cubicBezTo>
                    <a:pt x="565158" y="164573"/>
                    <a:pt x="538706" y="212684"/>
                    <a:pt x="510232" y="257836"/>
                  </a:cubicBezTo>
                  <a:lnTo>
                    <a:pt x="691969" y="257836"/>
                  </a:lnTo>
                  <a:lnTo>
                    <a:pt x="691969" y="259082"/>
                  </a:lnTo>
                  <a:lnTo>
                    <a:pt x="822671" y="259082"/>
                  </a:lnTo>
                  <a:lnTo>
                    <a:pt x="909805" y="140751"/>
                  </a:lnTo>
                  <a:cubicBezTo>
                    <a:pt x="910583" y="141374"/>
                    <a:pt x="919763" y="148848"/>
                    <a:pt x="937034" y="163327"/>
                  </a:cubicBezTo>
                  <a:cubicBezTo>
                    <a:pt x="954461" y="177807"/>
                    <a:pt x="975000" y="195246"/>
                    <a:pt x="998651" y="215642"/>
                  </a:cubicBezTo>
                  <a:cubicBezTo>
                    <a:pt x="1022457" y="236038"/>
                    <a:pt x="1044240" y="255501"/>
                    <a:pt x="1064157" y="274029"/>
                  </a:cubicBezTo>
                  <a:cubicBezTo>
                    <a:pt x="1062134" y="280724"/>
                    <a:pt x="1058089" y="285862"/>
                    <a:pt x="1051709" y="289131"/>
                  </a:cubicBezTo>
                  <a:cubicBezTo>
                    <a:pt x="1045330" y="292245"/>
                    <a:pt x="1037550" y="293958"/>
                    <a:pt x="1028058" y="293958"/>
                  </a:cubicBezTo>
                  <a:lnTo>
                    <a:pt x="691969" y="293958"/>
                  </a:lnTo>
                  <a:lnTo>
                    <a:pt x="691969" y="526882"/>
                  </a:lnTo>
                  <a:lnTo>
                    <a:pt x="794041" y="526882"/>
                  </a:lnTo>
                  <a:lnTo>
                    <a:pt x="872462" y="414780"/>
                  </a:lnTo>
                  <a:cubicBezTo>
                    <a:pt x="873239" y="415403"/>
                    <a:pt x="881642" y="422565"/>
                    <a:pt x="897668" y="436266"/>
                  </a:cubicBezTo>
                  <a:cubicBezTo>
                    <a:pt x="913695" y="450123"/>
                    <a:pt x="932522" y="466627"/>
                    <a:pt x="954305" y="486090"/>
                  </a:cubicBezTo>
                  <a:cubicBezTo>
                    <a:pt x="976089" y="505552"/>
                    <a:pt x="996161" y="524080"/>
                    <a:pt x="1014366" y="541829"/>
                  </a:cubicBezTo>
                  <a:cubicBezTo>
                    <a:pt x="1012343" y="548525"/>
                    <a:pt x="1008298" y="553663"/>
                    <a:pt x="1002074" y="556932"/>
                  </a:cubicBezTo>
                  <a:cubicBezTo>
                    <a:pt x="995850" y="560046"/>
                    <a:pt x="988381" y="561759"/>
                    <a:pt x="979512" y="561759"/>
                  </a:cubicBezTo>
                  <a:lnTo>
                    <a:pt x="691969" y="561759"/>
                  </a:lnTo>
                  <a:lnTo>
                    <a:pt x="691969" y="799666"/>
                  </a:lnTo>
                  <a:lnTo>
                    <a:pt x="799020" y="799666"/>
                  </a:lnTo>
                  <a:lnTo>
                    <a:pt x="886154" y="676353"/>
                  </a:lnTo>
                  <a:cubicBezTo>
                    <a:pt x="887088" y="676975"/>
                    <a:pt x="896268" y="684916"/>
                    <a:pt x="913695" y="700019"/>
                  </a:cubicBezTo>
                  <a:cubicBezTo>
                    <a:pt x="931277" y="715121"/>
                    <a:pt x="951816" y="733182"/>
                    <a:pt x="975622" y="754357"/>
                  </a:cubicBezTo>
                  <a:cubicBezTo>
                    <a:pt x="999273" y="775532"/>
                    <a:pt x="1020901" y="795617"/>
                    <a:pt x="1040506" y="814613"/>
                  </a:cubicBezTo>
                  <a:cubicBezTo>
                    <a:pt x="1038483" y="821308"/>
                    <a:pt x="1034438" y="826446"/>
                    <a:pt x="1028214" y="829715"/>
                  </a:cubicBezTo>
                  <a:cubicBezTo>
                    <a:pt x="1021990" y="832829"/>
                    <a:pt x="1014521" y="834542"/>
                    <a:pt x="1005652" y="834542"/>
                  </a:cubicBezTo>
                  <a:lnTo>
                    <a:pt x="691969" y="834542"/>
                  </a:lnTo>
                  <a:lnTo>
                    <a:pt x="691969" y="1144692"/>
                  </a:lnTo>
                  <a:cubicBezTo>
                    <a:pt x="691658" y="1151543"/>
                    <a:pt x="678277" y="1160729"/>
                    <a:pt x="651981" y="1172562"/>
                  </a:cubicBezTo>
                  <a:cubicBezTo>
                    <a:pt x="625685" y="1184240"/>
                    <a:pt x="588342" y="1190623"/>
                    <a:pt x="540107" y="1192025"/>
                  </a:cubicBezTo>
                  <a:lnTo>
                    <a:pt x="505253" y="1192025"/>
                  </a:lnTo>
                  <a:lnTo>
                    <a:pt x="505253" y="293958"/>
                  </a:lnTo>
                  <a:lnTo>
                    <a:pt x="486581" y="293958"/>
                  </a:lnTo>
                  <a:cubicBezTo>
                    <a:pt x="408160" y="408241"/>
                    <a:pt x="316047" y="499635"/>
                    <a:pt x="210241" y="567987"/>
                  </a:cubicBezTo>
                  <a:lnTo>
                    <a:pt x="197794" y="559268"/>
                  </a:lnTo>
                  <a:cubicBezTo>
                    <a:pt x="238560" y="490605"/>
                    <a:pt x="277148" y="407618"/>
                    <a:pt x="313713" y="310151"/>
                  </a:cubicBezTo>
                  <a:cubicBezTo>
                    <a:pt x="350278" y="212528"/>
                    <a:pt x="379219" y="112103"/>
                    <a:pt x="400692" y="8719"/>
                  </a:cubicBezTo>
                  <a:close/>
                  <a:moveTo>
                    <a:pt x="2186944" y="0"/>
                  </a:moveTo>
                  <a:cubicBezTo>
                    <a:pt x="2266609" y="6384"/>
                    <a:pt x="2321224" y="22265"/>
                    <a:pt x="2350632" y="47488"/>
                  </a:cubicBezTo>
                  <a:cubicBezTo>
                    <a:pt x="2380039" y="72867"/>
                    <a:pt x="2391709" y="99024"/>
                    <a:pt x="2385485" y="126116"/>
                  </a:cubicBezTo>
                  <a:cubicBezTo>
                    <a:pt x="2379261" y="153051"/>
                    <a:pt x="2362457" y="172514"/>
                    <a:pt x="2335072" y="184347"/>
                  </a:cubicBezTo>
                  <a:lnTo>
                    <a:pt x="2440878" y="184347"/>
                  </a:lnTo>
                  <a:lnTo>
                    <a:pt x="2445502" y="179447"/>
                  </a:lnTo>
                  <a:lnTo>
                    <a:pt x="2446955" y="183416"/>
                  </a:lnTo>
                  <a:cubicBezTo>
                    <a:pt x="2471472" y="262242"/>
                    <a:pt x="2488450" y="344389"/>
                    <a:pt x="2497044" y="429015"/>
                  </a:cubicBezTo>
                  <a:lnTo>
                    <a:pt x="2500133" y="490199"/>
                  </a:lnTo>
                  <a:lnTo>
                    <a:pt x="2476976" y="494497"/>
                  </a:lnTo>
                  <a:lnTo>
                    <a:pt x="2452081" y="494497"/>
                  </a:lnTo>
                  <a:lnTo>
                    <a:pt x="2452081" y="433308"/>
                  </a:lnTo>
                  <a:lnTo>
                    <a:pt x="2123460" y="433308"/>
                  </a:lnTo>
                  <a:lnTo>
                    <a:pt x="2123460" y="440781"/>
                  </a:lnTo>
                  <a:cubicBezTo>
                    <a:pt x="2123616" y="469430"/>
                    <a:pt x="2123305" y="499480"/>
                    <a:pt x="2122215" y="530619"/>
                  </a:cubicBezTo>
                  <a:lnTo>
                    <a:pt x="2204371" y="563004"/>
                  </a:lnTo>
                  <a:lnTo>
                    <a:pt x="2480711" y="563004"/>
                  </a:lnTo>
                  <a:lnTo>
                    <a:pt x="2502559" y="538227"/>
                  </a:lnTo>
                  <a:lnTo>
                    <a:pt x="2503542" y="557707"/>
                  </a:lnTo>
                  <a:cubicBezTo>
                    <a:pt x="2503542" y="601154"/>
                    <a:pt x="2501341" y="644086"/>
                    <a:pt x="2497044" y="686399"/>
                  </a:cubicBezTo>
                  <a:lnTo>
                    <a:pt x="2491914" y="720013"/>
                  </a:lnTo>
                  <a:lnTo>
                    <a:pt x="2491914" y="597725"/>
                  </a:lnTo>
                  <a:lnTo>
                    <a:pt x="2449436" y="597725"/>
                  </a:lnTo>
                  <a:lnTo>
                    <a:pt x="2449436" y="772263"/>
                  </a:lnTo>
                  <a:lnTo>
                    <a:pt x="2483940" y="772263"/>
                  </a:lnTo>
                  <a:lnTo>
                    <a:pt x="2478641" y="806983"/>
                  </a:lnTo>
                  <a:lnTo>
                    <a:pt x="2449436" y="806983"/>
                  </a:lnTo>
                  <a:lnTo>
                    <a:pt x="2449436" y="922349"/>
                  </a:lnTo>
                  <a:lnTo>
                    <a:pt x="2446955" y="931998"/>
                  </a:lnTo>
                  <a:lnTo>
                    <a:pt x="2410517" y="1031555"/>
                  </a:lnTo>
                  <a:lnTo>
                    <a:pt x="2379884" y="1037572"/>
                  </a:lnTo>
                  <a:lnTo>
                    <a:pt x="2366191" y="1037572"/>
                  </a:lnTo>
                  <a:lnTo>
                    <a:pt x="2366191" y="806983"/>
                  </a:lnTo>
                  <a:lnTo>
                    <a:pt x="2319979" y="806983"/>
                  </a:lnTo>
                  <a:lnTo>
                    <a:pt x="2319979" y="1073694"/>
                  </a:lnTo>
                  <a:cubicBezTo>
                    <a:pt x="2319201" y="1077431"/>
                    <a:pt x="2312510" y="1082258"/>
                    <a:pt x="2299907" y="1088485"/>
                  </a:cubicBezTo>
                  <a:cubicBezTo>
                    <a:pt x="2287304" y="1094558"/>
                    <a:pt x="2269877" y="1097827"/>
                    <a:pt x="2247938" y="1098606"/>
                  </a:cubicBezTo>
                  <a:lnTo>
                    <a:pt x="2234245" y="1098606"/>
                  </a:lnTo>
                  <a:lnTo>
                    <a:pt x="2234245" y="806983"/>
                  </a:lnTo>
                  <a:lnTo>
                    <a:pt x="2188033" y="806983"/>
                  </a:lnTo>
                  <a:lnTo>
                    <a:pt x="2188033" y="1157148"/>
                  </a:lnTo>
                  <a:cubicBezTo>
                    <a:pt x="2187722" y="1161819"/>
                    <a:pt x="2180097" y="1168359"/>
                    <a:pt x="2164849" y="1176766"/>
                  </a:cubicBezTo>
                  <a:cubicBezTo>
                    <a:pt x="2149600" y="1185174"/>
                    <a:pt x="2128750" y="1189845"/>
                    <a:pt x="2102299" y="1190779"/>
                  </a:cubicBezTo>
                  <a:lnTo>
                    <a:pt x="2083627" y="1190779"/>
                  </a:lnTo>
                  <a:lnTo>
                    <a:pt x="2083627" y="836877"/>
                  </a:lnTo>
                  <a:cubicBezTo>
                    <a:pt x="2067445" y="902115"/>
                    <a:pt x="2042705" y="965328"/>
                    <a:pt x="2009719" y="1026362"/>
                  </a:cubicBezTo>
                  <a:cubicBezTo>
                    <a:pt x="1976888" y="1087551"/>
                    <a:pt x="1932543" y="1143447"/>
                    <a:pt x="1876995" y="1194360"/>
                  </a:cubicBezTo>
                  <a:lnTo>
                    <a:pt x="1863302" y="1185641"/>
                  </a:lnTo>
                  <a:cubicBezTo>
                    <a:pt x="1899245" y="1109038"/>
                    <a:pt x="1925541" y="1028230"/>
                    <a:pt x="1942346" y="943219"/>
                  </a:cubicBezTo>
                  <a:cubicBezTo>
                    <a:pt x="1958994" y="858364"/>
                    <a:pt x="1969731" y="773041"/>
                    <a:pt x="1974243" y="687407"/>
                  </a:cubicBezTo>
                  <a:lnTo>
                    <a:pt x="1975315" y="643824"/>
                  </a:lnTo>
                  <a:lnTo>
                    <a:pt x="1975332" y="643812"/>
                  </a:lnTo>
                  <a:lnTo>
                    <a:pt x="1975316" y="643798"/>
                  </a:lnTo>
                  <a:lnTo>
                    <a:pt x="1980311" y="440781"/>
                  </a:lnTo>
                  <a:lnTo>
                    <a:pt x="1980311" y="125804"/>
                  </a:lnTo>
                  <a:lnTo>
                    <a:pt x="2145866" y="184347"/>
                  </a:lnTo>
                  <a:lnTo>
                    <a:pt x="2267854" y="184347"/>
                  </a:lnTo>
                  <a:cubicBezTo>
                    <a:pt x="2257740" y="180610"/>
                    <a:pt x="2246849" y="174382"/>
                    <a:pt x="2235490" y="165663"/>
                  </a:cubicBezTo>
                  <a:cubicBezTo>
                    <a:pt x="2233778" y="135769"/>
                    <a:pt x="2227243" y="106809"/>
                    <a:pt x="2216040" y="78472"/>
                  </a:cubicBezTo>
                  <a:cubicBezTo>
                    <a:pt x="2204837" y="50135"/>
                    <a:pt x="2191767" y="26157"/>
                    <a:pt x="2176986" y="6228"/>
                  </a:cubicBezTo>
                  <a:close/>
                </a:path>
              </a:pathLst>
            </a:custGeom>
            <a:solidFill>
              <a:schemeClr val="bg1"/>
            </a:solidFill>
            <a:ln w="0">
              <a:noFill/>
              <a:prstDash val="solid"/>
              <a:round/>
            </a:ln>
            <a:effectLst>
              <a:reflection blurRad="6350" stA="50000" endA="300" endPos="38500" dist="50800" dir="5400000" sy="-100000" algn="bl" rotWithShape="0"/>
            </a:effectLst>
          </p:spPr>
          <p:txBody>
            <a:bodyPr vert="horz" wrap="square" lIns="68580" tIns="34290" rIns="68580" bIns="3429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sp>
          <p:nvSpPr>
            <p:cNvPr id="64" name="17-3"/>
            <p:cNvSpPr/>
            <p:nvPr/>
          </p:nvSpPr>
          <p:spPr bwMode="auto">
            <a:xfrm>
              <a:off x="5067566" y="2566463"/>
              <a:ext cx="405896" cy="1636271"/>
            </a:xfrm>
            <a:custGeom>
              <a:avLst/>
              <a:gdLst>
                <a:gd name="T0" fmla="*/ 2126 w 4276"/>
                <a:gd name="T1" fmla="*/ 13033 h 17191"/>
                <a:gd name="T2" fmla="*/ 3633 w 4276"/>
                <a:gd name="T3" fmla="*/ 13644 h 17191"/>
                <a:gd name="T4" fmla="*/ 4227 w 4276"/>
                <a:gd name="T5" fmla="*/ 15133 h 17191"/>
                <a:gd name="T6" fmla="*/ 3633 w 4276"/>
                <a:gd name="T7" fmla="*/ 16593 h 17191"/>
                <a:gd name="T8" fmla="*/ 2126 w 4276"/>
                <a:gd name="T9" fmla="*/ 17191 h 17191"/>
                <a:gd name="T10" fmla="*/ 637 w 4276"/>
                <a:gd name="T11" fmla="*/ 16593 h 17191"/>
                <a:gd name="T12" fmla="*/ 26 w 4276"/>
                <a:gd name="T13" fmla="*/ 15134 h 17191"/>
                <a:gd name="T14" fmla="*/ 637 w 4276"/>
                <a:gd name="T15" fmla="*/ 13644 h 17191"/>
                <a:gd name="T16" fmla="*/ 2126 w 4276"/>
                <a:gd name="T17" fmla="*/ 13033 h 17191"/>
                <a:gd name="T18" fmla="*/ 2127 w 4276"/>
                <a:gd name="T19" fmla="*/ 0 h 17191"/>
                <a:gd name="T20" fmla="*/ 3688 w 4276"/>
                <a:gd name="T21" fmla="*/ 547 h 17191"/>
                <a:gd name="T22" fmla="*/ 4272 w 4276"/>
                <a:gd name="T23" fmla="*/ 2124 h 17191"/>
                <a:gd name="T24" fmla="*/ 3995 w 4276"/>
                <a:gd name="T25" fmla="*/ 4259 h 17191"/>
                <a:gd name="T26" fmla="*/ 3055 w 4276"/>
                <a:gd name="T27" fmla="*/ 8053 h 17191"/>
                <a:gd name="T28" fmla="*/ 2480 w 4276"/>
                <a:gd name="T29" fmla="*/ 11062 h 17191"/>
                <a:gd name="T30" fmla="*/ 1773 w 4276"/>
                <a:gd name="T31" fmla="*/ 11062 h 17191"/>
                <a:gd name="T32" fmla="*/ 1220 w 4276"/>
                <a:gd name="T33" fmla="*/ 8053 h 17191"/>
                <a:gd name="T34" fmla="*/ 288 w 4276"/>
                <a:gd name="T35" fmla="*/ 4259 h 17191"/>
                <a:gd name="T36" fmla="*/ 4 w 4276"/>
                <a:gd name="T37" fmla="*/ 2124 h 17191"/>
                <a:gd name="T38" fmla="*/ 576 w 4276"/>
                <a:gd name="T39" fmla="*/ 547 h 17191"/>
                <a:gd name="T40" fmla="*/ 2127 w 4276"/>
                <a:gd name="T41" fmla="*/ 0 h 17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276" h="17191">
                  <a:moveTo>
                    <a:pt x="2126" y="13033"/>
                  </a:moveTo>
                  <a:cubicBezTo>
                    <a:pt x="2746" y="13048"/>
                    <a:pt x="3248" y="13251"/>
                    <a:pt x="3633" y="13644"/>
                  </a:cubicBezTo>
                  <a:cubicBezTo>
                    <a:pt x="4018" y="14037"/>
                    <a:pt x="4216" y="14533"/>
                    <a:pt x="4227" y="15133"/>
                  </a:cubicBezTo>
                  <a:cubicBezTo>
                    <a:pt x="4216" y="15722"/>
                    <a:pt x="4018" y="16209"/>
                    <a:pt x="3633" y="16593"/>
                  </a:cubicBezTo>
                  <a:cubicBezTo>
                    <a:pt x="3248" y="16978"/>
                    <a:pt x="2746" y="17177"/>
                    <a:pt x="2126" y="17191"/>
                  </a:cubicBezTo>
                  <a:cubicBezTo>
                    <a:pt x="1526" y="17177"/>
                    <a:pt x="1030" y="16978"/>
                    <a:pt x="637" y="16593"/>
                  </a:cubicBezTo>
                  <a:cubicBezTo>
                    <a:pt x="244" y="16209"/>
                    <a:pt x="40" y="15723"/>
                    <a:pt x="26" y="15134"/>
                  </a:cubicBezTo>
                  <a:cubicBezTo>
                    <a:pt x="40" y="14534"/>
                    <a:pt x="244" y="14037"/>
                    <a:pt x="637" y="13644"/>
                  </a:cubicBezTo>
                  <a:cubicBezTo>
                    <a:pt x="1030" y="13251"/>
                    <a:pt x="1526" y="13048"/>
                    <a:pt x="2126" y="13033"/>
                  </a:cubicBezTo>
                  <a:close/>
                  <a:moveTo>
                    <a:pt x="2127" y="0"/>
                  </a:moveTo>
                  <a:cubicBezTo>
                    <a:pt x="2787" y="3"/>
                    <a:pt x="3307" y="185"/>
                    <a:pt x="3688" y="547"/>
                  </a:cubicBezTo>
                  <a:cubicBezTo>
                    <a:pt x="4069" y="910"/>
                    <a:pt x="4264" y="1435"/>
                    <a:pt x="4272" y="2124"/>
                  </a:cubicBezTo>
                  <a:cubicBezTo>
                    <a:pt x="4276" y="2631"/>
                    <a:pt x="4184" y="3343"/>
                    <a:pt x="3995" y="4259"/>
                  </a:cubicBezTo>
                  <a:cubicBezTo>
                    <a:pt x="3806" y="5175"/>
                    <a:pt x="3493" y="6440"/>
                    <a:pt x="3055" y="8053"/>
                  </a:cubicBezTo>
                  <a:lnTo>
                    <a:pt x="2480" y="11062"/>
                  </a:lnTo>
                  <a:lnTo>
                    <a:pt x="1773" y="11062"/>
                  </a:lnTo>
                  <a:lnTo>
                    <a:pt x="1220" y="8053"/>
                  </a:lnTo>
                  <a:cubicBezTo>
                    <a:pt x="792" y="6440"/>
                    <a:pt x="481" y="5175"/>
                    <a:pt x="288" y="4259"/>
                  </a:cubicBezTo>
                  <a:cubicBezTo>
                    <a:pt x="95" y="3343"/>
                    <a:pt x="0" y="2631"/>
                    <a:pt x="4" y="2124"/>
                  </a:cubicBezTo>
                  <a:cubicBezTo>
                    <a:pt x="10" y="1435"/>
                    <a:pt x="201" y="910"/>
                    <a:pt x="576" y="547"/>
                  </a:cubicBezTo>
                  <a:cubicBezTo>
                    <a:pt x="950" y="185"/>
                    <a:pt x="1467" y="3"/>
                    <a:pt x="2127" y="0"/>
                  </a:cubicBezTo>
                  <a:close/>
                </a:path>
              </a:pathLst>
            </a:custGeom>
            <a:solidFill>
              <a:srgbClr val="FFFFFF"/>
            </a:solidFill>
            <a:ln w="0">
              <a:noFill/>
              <a:prstDash val="solid"/>
              <a:round/>
            </a:ln>
            <a:effectLst/>
            <a:extLst>
              <a:ext uri="{91240B29-F687-4F45-9708-019B960494DF}">
                <a14:hiddenLine xmlns:a14="http://schemas.microsoft.com/office/drawing/2010/main" w="0">
                  <a:solidFill>
                    <a:srgbClr val="000000"/>
                  </a:solidFill>
                  <a:prstDash val="solid"/>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p>
          </p:txBody>
        </p:sp>
      </p:grpSp>
      <p:sp>
        <p:nvSpPr>
          <p:cNvPr id="65" name="18"/>
          <p:cNvSpPr>
            <a:spLocks noChangeArrowheads="1"/>
          </p:cNvSpPr>
          <p:nvPr/>
        </p:nvSpPr>
        <p:spPr bwMode="auto">
          <a:xfrm>
            <a:off x="4683792" y="3521713"/>
            <a:ext cx="6715957" cy="829945"/>
          </a:xfrm>
          <a:prstGeom prst="rect">
            <a:avLst/>
          </a:prstGeom>
        </p:spPr>
        <p:txBody>
          <a:bodyPr wrap="square">
            <a:spAutoFit/>
          </a:bodyPr>
          <a:lstStyle/>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打击治理在中华人民共和国境内实施的电信网络诈骗活动或者中华人民共和国公民在境外实施的电信网络诈骗活动，适用本法。</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sp>
        <p:nvSpPr>
          <p:cNvPr id="66" name="19"/>
          <p:cNvSpPr>
            <a:spLocks noChangeArrowheads="1"/>
          </p:cNvSpPr>
          <p:nvPr/>
        </p:nvSpPr>
        <p:spPr bwMode="auto">
          <a:xfrm>
            <a:off x="2817055" y="4756358"/>
            <a:ext cx="1676364" cy="1674990"/>
          </a:xfrm>
          <a:prstGeom prst="ellipse">
            <a:avLst/>
          </a:prstGeom>
          <a:solidFill>
            <a:srgbClr val="C00000"/>
          </a:solidFill>
          <a:ln>
            <a:noFill/>
          </a:ln>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800">
              <a:solidFill>
                <a:schemeClr val="tx1"/>
              </a:solidFill>
              <a:ea typeface="宋体" panose="02010600030101010101" pitchFamily="2" charset="-122"/>
            </a:endParaRPr>
          </a:p>
        </p:txBody>
      </p:sp>
      <p:sp>
        <p:nvSpPr>
          <p:cNvPr id="67" name="110"/>
          <p:cNvSpPr>
            <a:spLocks noEditPoints="1"/>
          </p:cNvSpPr>
          <p:nvPr/>
        </p:nvSpPr>
        <p:spPr bwMode="auto">
          <a:xfrm>
            <a:off x="3173840" y="5133117"/>
            <a:ext cx="996199" cy="920626"/>
          </a:xfrm>
          <a:custGeom>
            <a:avLst/>
            <a:gdLst>
              <a:gd name="T0" fmla="*/ 0 w 883"/>
              <a:gd name="T1" fmla="*/ 2147483646 h 789"/>
              <a:gd name="T2" fmla="*/ 2147483646 w 883"/>
              <a:gd name="T3" fmla="*/ 2147483646 h 789"/>
              <a:gd name="T4" fmla="*/ 2147483646 w 883"/>
              <a:gd name="T5" fmla="*/ 2147483646 h 789"/>
              <a:gd name="T6" fmla="*/ 2147483646 w 883"/>
              <a:gd name="T7" fmla="*/ 2147483646 h 789"/>
              <a:gd name="T8" fmla="*/ 2147483646 w 883"/>
              <a:gd name="T9" fmla="*/ 2147483646 h 789"/>
              <a:gd name="T10" fmla="*/ 2147483646 w 883"/>
              <a:gd name="T11" fmla="*/ 2147483646 h 789"/>
              <a:gd name="T12" fmla="*/ 2147483646 w 883"/>
              <a:gd name="T13" fmla="*/ 2147483646 h 789"/>
              <a:gd name="T14" fmla="*/ 2147483646 w 883"/>
              <a:gd name="T15" fmla="*/ 2147483646 h 789"/>
              <a:gd name="T16" fmla="*/ 2147483646 w 883"/>
              <a:gd name="T17" fmla="*/ 2147483646 h 789"/>
              <a:gd name="T18" fmla="*/ 2147483646 w 883"/>
              <a:gd name="T19" fmla="*/ 2147483646 h 789"/>
              <a:gd name="T20" fmla="*/ 2147483646 w 883"/>
              <a:gd name="T21" fmla="*/ 2147483646 h 789"/>
              <a:gd name="T22" fmla="*/ 2147483646 w 883"/>
              <a:gd name="T23" fmla="*/ 2147483646 h 789"/>
              <a:gd name="T24" fmla="*/ 2147483646 w 883"/>
              <a:gd name="T25" fmla="*/ 2147483646 h 789"/>
              <a:gd name="T26" fmla="*/ 2147483646 w 883"/>
              <a:gd name="T27" fmla="*/ 2147483646 h 789"/>
              <a:gd name="T28" fmla="*/ 2147483646 w 883"/>
              <a:gd name="T29" fmla="*/ 2147483646 h 789"/>
              <a:gd name="T30" fmla="*/ 2147483646 w 883"/>
              <a:gd name="T31" fmla="*/ 2147483646 h 789"/>
              <a:gd name="T32" fmla="*/ 2147483646 w 883"/>
              <a:gd name="T33" fmla="*/ 2147483646 h 789"/>
              <a:gd name="T34" fmla="*/ 2147483646 w 883"/>
              <a:gd name="T35" fmla="*/ 2147483646 h 789"/>
              <a:gd name="T36" fmla="*/ 2147483646 w 883"/>
              <a:gd name="T37" fmla="*/ 2147483646 h 789"/>
              <a:gd name="T38" fmla="*/ 2147483646 w 883"/>
              <a:gd name="T39" fmla="*/ 2147483646 h 789"/>
              <a:gd name="T40" fmla="*/ 2147483646 w 883"/>
              <a:gd name="T41" fmla="*/ 2147483646 h 789"/>
              <a:gd name="T42" fmla="*/ 2147483646 w 883"/>
              <a:gd name="T43" fmla="*/ 2147483646 h 789"/>
              <a:gd name="T44" fmla="*/ 2147483646 w 883"/>
              <a:gd name="T45" fmla="*/ 2147483646 h 789"/>
              <a:gd name="T46" fmla="*/ 2147483646 w 883"/>
              <a:gd name="T47" fmla="*/ 2147483646 h 789"/>
              <a:gd name="T48" fmla="*/ 2147483646 w 883"/>
              <a:gd name="T49" fmla="*/ 2147483646 h 789"/>
              <a:gd name="T50" fmla="*/ 2147483646 w 883"/>
              <a:gd name="T51" fmla="*/ 2147483646 h 789"/>
              <a:gd name="T52" fmla="*/ 2147483646 w 883"/>
              <a:gd name="T53" fmla="*/ 2147483646 h 789"/>
              <a:gd name="T54" fmla="*/ 2147483646 w 883"/>
              <a:gd name="T55" fmla="*/ 2147483646 h 789"/>
              <a:gd name="T56" fmla="*/ 2147483646 w 883"/>
              <a:gd name="T57" fmla="*/ 2147483646 h 789"/>
              <a:gd name="T58" fmla="*/ 2147483646 w 883"/>
              <a:gd name="T59" fmla="*/ 2147483646 h 789"/>
              <a:gd name="T60" fmla="*/ 2147483646 w 883"/>
              <a:gd name="T61" fmla="*/ 2147483646 h 789"/>
              <a:gd name="T62" fmla="*/ 2147483646 w 883"/>
              <a:gd name="T63" fmla="*/ 0 h 789"/>
              <a:gd name="T64" fmla="*/ 2147483646 w 883"/>
              <a:gd name="T65" fmla="*/ 2147483646 h 789"/>
              <a:gd name="T66" fmla="*/ 2147483646 w 883"/>
              <a:gd name="T67" fmla="*/ 2147483646 h 789"/>
              <a:gd name="T68" fmla="*/ 2147483646 w 883"/>
              <a:gd name="T69" fmla="*/ 2147483646 h 789"/>
              <a:gd name="T70" fmla="*/ 2147483646 w 883"/>
              <a:gd name="T71" fmla="*/ 2147483646 h 789"/>
              <a:gd name="T72" fmla="*/ 2147483646 w 883"/>
              <a:gd name="T73" fmla="*/ 2147483646 h 789"/>
              <a:gd name="T74" fmla="*/ 2147483646 w 883"/>
              <a:gd name="T75" fmla="*/ 2147483646 h 789"/>
              <a:gd name="T76" fmla="*/ 2147483646 w 883"/>
              <a:gd name="T77" fmla="*/ 2147483646 h 789"/>
              <a:gd name="T78" fmla="*/ 2147483646 w 883"/>
              <a:gd name="T79" fmla="*/ 2147483646 h 789"/>
              <a:gd name="T80" fmla="*/ 2147483646 w 883"/>
              <a:gd name="T81" fmla="*/ 2147483646 h 789"/>
              <a:gd name="T82" fmla="*/ 2147483646 w 883"/>
              <a:gd name="T83" fmla="*/ 2147483646 h 789"/>
              <a:gd name="T84" fmla="*/ 2147483646 w 883"/>
              <a:gd name="T85" fmla="*/ 2147483646 h 789"/>
              <a:gd name="T86" fmla="*/ 2147483646 w 883"/>
              <a:gd name="T87" fmla="*/ 2147483646 h 7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83" h="789">
                <a:moveTo>
                  <a:pt x="92" y="157"/>
                </a:moveTo>
                <a:cubicBezTo>
                  <a:pt x="41" y="159"/>
                  <a:pt x="0" y="202"/>
                  <a:pt x="0" y="253"/>
                </a:cubicBezTo>
                <a:lnTo>
                  <a:pt x="0" y="556"/>
                </a:lnTo>
                <a:cubicBezTo>
                  <a:pt x="0" y="608"/>
                  <a:pt x="43" y="652"/>
                  <a:pt x="96" y="652"/>
                </a:cubicBezTo>
                <a:lnTo>
                  <a:pt x="128" y="652"/>
                </a:lnTo>
                <a:lnTo>
                  <a:pt x="128" y="789"/>
                </a:lnTo>
                <a:lnTo>
                  <a:pt x="230" y="652"/>
                </a:lnTo>
                <a:lnTo>
                  <a:pt x="605" y="652"/>
                </a:lnTo>
                <a:cubicBezTo>
                  <a:pt x="617" y="652"/>
                  <a:pt x="629" y="649"/>
                  <a:pt x="640" y="645"/>
                </a:cubicBezTo>
                <a:lnTo>
                  <a:pt x="595" y="585"/>
                </a:lnTo>
                <a:lnTo>
                  <a:pt x="254" y="585"/>
                </a:lnTo>
                <a:cubicBezTo>
                  <a:pt x="211" y="585"/>
                  <a:pt x="170" y="568"/>
                  <a:pt x="139" y="537"/>
                </a:cubicBezTo>
                <a:cubicBezTo>
                  <a:pt x="109" y="507"/>
                  <a:pt x="92" y="466"/>
                  <a:pt x="92" y="423"/>
                </a:cubicBezTo>
                <a:lnTo>
                  <a:pt x="92" y="157"/>
                </a:lnTo>
                <a:close/>
                <a:moveTo>
                  <a:pt x="354" y="160"/>
                </a:moveTo>
                <a:lnTo>
                  <a:pt x="344" y="259"/>
                </a:lnTo>
                <a:lnTo>
                  <a:pt x="377" y="259"/>
                </a:lnTo>
                <a:lnTo>
                  <a:pt x="388" y="142"/>
                </a:lnTo>
                <a:lnTo>
                  <a:pt x="293" y="142"/>
                </a:lnTo>
                <a:lnTo>
                  <a:pt x="293" y="103"/>
                </a:lnTo>
                <a:lnTo>
                  <a:pt x="440" y="103"/>
                </a:lnTo>
                <a:lnTo>
                  <a:pt x="428" y="259"/>
                </a:lnTo>
                <a:lnTo>
                  <a:pt x="446" y="259"/>
                </a:lnTo>
                <a:cubicBezTo>
                  <a:pt x="444" y="315"/>
                  <a:pt x="442" y="356"/>
                  <a:pt x="439" y="381"/>
                </a:cubicBezTo>
                <a:cubicBezTo>
                  <a:pt x="449" y="364"/>
                  <a:pt x="456" y="346"/>
                  <a:pt x="461" y="327"/>
                </a:cubicBezTo>
                <a:cubicBezTo>
                  <a:pt x="466" y="302"/>
                  <a:pt x="469" y="270"/>
                  <a:pt x="469" y="231"/>
                </a:cubicBezTo>
                <a:lnTo>
                  <a:pt x="469" y="118"/>
                </a:lnTo>
                <a:lnTo>
                  <a:pt x="563" y="118"/>
                </a:lnTo>
                <a:cubicBezTo>
                  <a:pt x="559" y="110"/>
                  <a:pt x="555" y="102"/>
                  <a:pt x="550" y="94"/>
                </a:cubicBezTo>
                <a:lnTo>
                  <a:pt x="618" y="81"/>
                </a:lnTo>
                <a:cubicBezTo>
                  <a:pt x="626" y="95"/>
                  <a:pt x="633" y="108"/>
                  <a:pt x="637" y="118"/>
                </a:cubicBezTo>
                <a:lnTo>
                  <a:pt x="732" y="118"/>
                </a:lnTo>
                <a:lnTo>
                  <a:pt x="732" y="224"/>
                </a:lnTo>
                <a:lnTo>
                  <a:pt x="526" y="224"/>
                </a:lnTo>
                <a:cubicBezTo>
                  <a:pt x="526" y="232"/>
                  <a:pt x="526" y="240"/>
                  <a:pt x="526" y="248"/>
                </a:cubicBezTo>
                <a:lnTo>
                  <a:pt x="736" y="248"/>
                </a:lnTo>
                <a:lnTo>
                  <a:pt x="736" y="416"/>
                </a:lnTo>
                <a:cubicBezTo>
                  <a:pt x="736" y="437"/>
                  <a:pt x="728" y="449"/>
                  <a:pt x="713" y="453"/>
                </a:cubicBezTo>
                <a:cubicBezTo>
                  <a:pt x="705" y="456"/>
                  <a:pt x="688" y="457"/>
                  <a:pt x="660" y="458"/>
                </a:cubicBezTo>
                <a:cubicBezTo>
                  <a:pt x="659" y="451"/>
                  <a:pt x="658" y="444"/>
                  <a:pt x="656" y="438"/>
                </a:cubicBezTo>
                <a:lnTo>
                  <a:pt x="632" y="438"/>
                </a:lnTo>
                <a:lnTo>
                  <a:pt x="632" y="369"/>
                </a:lnTo>
                <a:lnTo>
                  <a:pt x="610" y="369"/>
                </a:lnTo>
                <a:lnTo>
                  <a:pt x="610" y="443"/>
                </a:lnTo>
                <a:lnTo>
                  <a:pt x="576" y="443"/>
                </a:lnTo>
                <a:lnTo>
                  <a:pt x="576" y="369"/>
                </a:lnTo>
                <a:lnTo>
                  <a:pt x="555" y="369"/>
                </a:lnTo>
                <a:lnTo>
                  <a:pt x="555" y="455"/>
                </a:lnTo>
                <a:lnTo>
                  <a:pt x="512" y="455"/>
                </a:lnTo>
                <a:lnTo>
                  <a:pt x="512" y="293"/>
                </a:lnTo>
                <a:cubicBezTo>
                  <a:pt x="512" y="288"/>
                  <a:pt x="512" y="288"/>
                  <a:pt x="511" y="293"/>
                </a:cubicBezTo>
                <a:cubicBezTo>
                  <a:pt x="509" y="310"/>
                  <a:pt x="506" y="327"/>
                  <a:pt x="504" y="342"/>
                </a:cubicBezTo>
                <a:cubicBezTo>
                  <a:pt x="496" y="375"/>
                  <a:pt x="486" y="405"/>
                  <a:pt x="472" y="431"/>
                </a:cubicBezTo>
                <a:cubicBezTo>
                  <a:pt x="460" y="421"/>
                  <a:pt x="448" y="411"/>
                  <a:pt x="438" y="402"/>
                </a:cubicBezTo>
                <a:cubicBezTo>
                  <a:pt x="435" y="429"/>
                  <a:pt x="422" y="446"/>
                  <a:pt x="398" y="451"/>
                </a:cubicBezTo>
                <a:cubicBezTo>
                  <a:pt x="389" y="453"/>
                  <a:pt x="363" y="454"/>
                  <a:pt x="320" y="452"/>
                </a:cubicBezTo>
                <a:cubicBezTo>
                  <a:pt x="318" y="434"/>
                  <a:pt x="315" y="417"/>
                  <a:pt x="311" y="402"/>
                </a:cubicBezTo>
                <a:cubicBezTo>
                  <a:pt x="337" y="405"/>
                  <a:pt x="355" y="406"/>
                  <a:pt x="364" y="405"/>
                </a:cubicBezTo>
                <a:cubicBezTo>
                  <a:pt x="377" y="405"/>
                  <a:pt x="385" y="400"/>
                  <a:pt x="386" y="388"/>
                </a:cubicBezTo>
                <a:cubicBezTo>
                  <a:pt x="388" y="370"/>
                  <a:pt x="389" y="340"/>
                  <a:pt x="391" y="299"/>
                </a:cubicBezTo>
                <a:lnTo>
                  <a:pt x="291" y="299"/>
                </a:lnTo>
                <a:lnTo>
                  <a:pt x="305" y="160"/>
                </a:lnTo>
                <a:lnTo>
                  <a:pt x="354" y="160"/>
                </a:lnTo>
                <a:close/>
                <a:moveTo>
                  <a:pt x="284" y="329"/>
                </a:moveTo>
                <a:cubicBezTo>
                  <a:pt x="310" y="327"/>
                  <a:pt x="342" y="324"/>
                  <a:pt x="378" y="320"/>
                </a:cubicBezTo>
                <a:cubicBezTo>
                  <a:pt x="378" y="336"/>
                  <a:pt x="378" y="352"/>
                  <a:pt x="378" y="366"/>
                </a:cubicBezTo>
                <a:cubicBezTo>
                  <a:pt x="347" y="369"/>
                  <a:pt x="318" y="373"/>
                  <a:pt x="290" y="378"/>
                </a:cubicBezTo>
                <a:lnTo>
                  <a:pt x="284" y="329"/>
                </a:lnTo>
                <a:close/>
                <a:moveTo>
                  <a:pt x="675" y="158"/>
                </a:moveTo>
                <a:lnTo>
                  <a:pt x="526" y="158"/>
                </a:lnTo>
                <a:lnTo>
                  <a:pt x="526" y="184"/>
                </a:lnTo>
                <a:lnTo>
                  <a:pt x="675" y="184"/>
                </a:lnTo>
                <a:lnTo>
                  <a:pt x="675" y="158"/>
                </a:lnTo>
                <a:close/>
                <a:moveTo>
                  <a:pt x="680" y="414"/>
                </a:moveTo>
                <a:cubicBezTo>
                  <a:pt x="686" y="414"/>
                  <a:pt x="689" y="411"/>
                  <a:pt x="689" y="406"/>
                </a:cubicBezTo>
                <a:lnTo>
                  <a:pt x="689" y="369"/>
                </a:lnTo>
                <a:lnTo>
                  <a:pt x="666" y="369"/>
                </a:lnTo>
                <a:lnTo>
                  <a:pt x="666" y="414"/>
                </a:lnTo>
                <a:cubicBezTo>
                  <a:pt x="671" y="414"/>
                  <a:pt x="675" y="414"/>
                  <a:pt x="680" y="414"/>
                </a:cubicBezTo>
                <a:close/>
                <a:moveTo>
                  <a:pt x="689" y="287"/>
                </a:moveTo>
                <a:lnTo>
                  <a:pt x="666" y="287"/>
                </a:lnTo>
                <a:lnTo>
                  <a:pt x="666" y="331"/>
                </a:lnTo>
                <a:lnTo>
                  <a:pt x="689" y="331"/>
                </a:lnTo>
                <a:lnTo>
                  <a:pt x="689" y="287"/>
                </a:lnTo>
                <a:close/>
                <a:moveTo>
                  <a:pt x="610" y="331"/>
                </a:moveTo>
                <a:lnTo>
                  <a:pt x="632" y="331"/>
                </a:lnTo>
                <a:lnTo>
                  <a:pt x="632" y="287"/>
                </a:lnTo>
                <a:lnTo>
                  <a:pt x="610" y="287"/>
                </a:lnTo>
                <a:lnTo>
                  <a:pt x="610" y="331"/>
                </a:lnTo>
                <a:close/>
                <a:moveTo>
                  <a:pt x="555" y="331"/>
                </a:moveTo>
                <a:lnTo>
                  <a:pt x="576" y="331"/>
                </a:lnTo>
                <a:lnTo>
                  <a:pt x="576" y="287"/>
                </a:lnTo>
                <a:lnTo>
                  <a:pt x="555" y="287"/>
                </a:lnTo>
                <a:lnTo>
                  <a:pt x="555" y="331"/>
                </a:lnTo>
                <a:close/>
                <a:moveTo>
                  <a:pt x="254" y="0"/>
                </a:moveTo>
                <a:lnTo>
                  <a:pt x="254" y="0"/>
                </a:lnTo>
                <a:lnTo>
                  <a:pt x="763" y="0"/>
                </a:lnTo>
                <a:cubicBezTo>
                  <a:pt x="796" y="0"/>
                  <a:pt x="826" y="13"/>
                  <a:pt x="848" y="35"/>
                </a:cubicBezTo>
                <a:cubicBezTo>
                  <a:pt x="870" y="57"/>
                  <a:pt x="883" y="87"/>
                  <a:pt x="883" y="120"/>
                </a:cubicBezTo>
                <a:lnTo>
                  <a:pt x="883" y="423"/>
                </a:lnTo>
                <a:cubicBezTo>
                  <a:pt x="883" y="456"/>
                  <a:pt x="870" y="486"/>
                  <a:pt x="848" y="508"/>
                </a:cubicBezTo>
                <a:cubicBezTo>
                  <a:pt x="826" y="529"/>
                  <a:pt x="796" y="543"/>
                  <a:pt x="763" y="543"/>
                </a:cubicBezTo>
                <a:lnTo>
                  <a:pt x="755" y="543"/>
                </a:lnTo>
                <a:lnTo>
                  <a:pt x="755" y="657"/>
                </a:lnTo>
                <a:cubicBezTo>
                  <a:pt x="755" y="670"/>
                  <a:pt x="744" y="681"/>
                  <a:pt x="731" y="681"/>
                </a:cubicBezTo>
                <a:cubicBezTo>
                  <a:pt x="722" y="681"/>
                  <a:pt x="715" y="676"/>
                  <a:pt x="711" y="669"/>
                </a:cubicBezTo>
                <a:lnTo>
                  <a:pt x="616" y="543"/>
                </a:lnTo>
                <a:lnTo>
                  <a:pt x="254" y="543"/>
                </a:lnTo>
                <a:cubicBezTo>
                  <a:pt x="221" y="543"/>
                  <a:pt x="191" y="529"/>
                  <a:pt x="169" y="508"/>
                </a:cubicBezTo>
                <a:cubicBezTo>
                  <a:pt x="147" y="486"/>
                  <a:pt x="134" y="456"/>
                  <a:pt x="134" y="423"/>
                </a:cubicBezTo>
                <a:lnTo>
                  <a:pt x="134" y="120"/>
                </a:lnTo>
                <a:cubicBezTo>
                  <a:pt x="134" y="87"/>
                  <a:pt x="147" y="57"/>
                  <a:pt x="169" y="35"/>
                </a:cubicBezTo>
                <a:cubicBezTo>
                  <a:pt x="191" y="13"/>
                  <a:pt x="221" y="0"/>
                  <a:pt x="254" y="0"/>
                </a:cubicBezTo>
                <a:close/>
                <a:moveTo>
                  <a:pt x="763" y="48"/>
                </a:moveTo>
                <a:lnTo>
                  <a:pt x="763" y="48"/>
                </a:lnTo>
                <a:cubicBezTo>
                  <a:pt x="783" y="48"/>
                  <a:pt x="801" y="56"/>
                  <a:pt x="814" y="69"/>
                </a:cubicBezTo>
                <a:cubicBezTo>
                  <a:pt x="827" y="82"/>
                  <a:pt x="835" y="100"/>
                  <a:pt x="835" y="120"/>
                </a:cubicBezTo>
                <a:lnTo>
                  <a:pt x="835" y="423"/>
                </a:lnTo>
                <a:cubicBezTo>
                  <a:pt x="835" y="443"/>
                  <a:pt x="827" y="460"/>
                  <a:pt x="814" y="473"/>
                </a:cubicBezTo>
                <a:cubicBezTo>
                  <a:pt x="801" y="487"/>
                  <a:pt x="783" y="495"/>
                  <a:pt x="763" y="495"/>
                </a:cubicBezTo>
                <a:lnTo>
                  <a:pt x="731" y="495"/>
                </a:lnTo>
                <a:cubicBezTo>
                  <a:pt x="718" y="495"/>
                  <a:pt x="707" y="505"/>
                  <a:pt x="707" y="519"/>
                </a:cubicBezTo>
                <a:lnTo>
                  <a:pt x="707" y="584"/>
                </a:lnTo>
                <a:lnTo>
                  <a:pt x="648" y="504"/>
                </a:lnTo>
                <a:cubicBezTo>
                  <a:pt x="643" y="498"/>
                  <a:pt x="636" y="495"/>
                  <a:pt x="628" y="495"/>
                </a:cubicBezTo>
                <a:lnTo>
                  <a:pt x="254" y="495"/>
                </a:lnTo>
                <a:cubicBezTo>
                  <a:pt x="234" y="495"/>
                  <a:pt x="216" y="487"/>
                  <a:pt x="203" y="473"/>
                </a:cubicBezTo>
                <a:cubicBezTo>
                  <a:pt x="190" y="460"/>
                  <a:pt x="182" y="443"/>
                  <a:pt x="182" y="423"/>
                </a:cubicBezTo>
                <a:lnTo>
                  <a:pt x="182" y="120"/>
                </a:lnTo>
                <a:cubicBezTo>
                  <a:pt x="182" y="100"/>
                  <a:pt x="190" y="82"/>
                  <a:pt x="203" y="69"/>
                </a:cubicBezTo>
                <a:cubicBezTo>
                  <a:pt x="216" y="56"/>
                  <a:pt x="234" y="48"/>
                  <a:pt x="254" y="48"/>
                </a:cubicBezTo>
                <a:lnTo>
                  <a:pt x="763" y="48"/>
                </a:lnTo>
                <a:close/>
              </a:path>
            </a:pathLst>
          </a:custGeom>
          <a:solidFill>
            <a:srgbClr val="FFC000"/>
          </a:solidFill>
          <a:ln>
            <a:noFill/>
          </a:ln>
        </p:spPr>
        <p:txBody>
          <a:bodyPr/>
          <a:lstStyle/>
          <a:p>
            <a:endParaRPr lang="zh-CN" altLang="en-US"/>
          </a:p>
        </p:txBody>
      </p:sp>
      <p:sp>
        <p:nvSpPr>
          <p:cNvPr id="68" name="111"/>
          <p:cNvSpPr>
            <a:spLocks noChangeArrowheads="1"/>
          </p:cNvSpPr>
          <p:nvPr/>
        </p:nvSpPr>
        <p:spPr bwMode="auto">
          <a:xfrm>
            <a:off x="4683792" y="5012437"/>
            <a:ext cx="6715957" cy="1198880"/>
          </a:xfrm>
          <a:prstGeom prst="rect">
            <a:avLst/>
          </a:prstGeom>
        </p:spPr>
        <p:txBody>
          <a:bodyPr wrap="square">
            <a:spAutoFit/>
          </a:bodyPr>
          <a:lstStyle/>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境外的组织、个人针对中华人民共和国境内实施电信网络诈骗活动的，或者为他人针对境内实施电信网络诈骗活动提供产品、服务等帮助的，依照本法有关规定处理和追究责任。</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sp>
        <p:nvSpPr>
          <p:cNvPr id="19" name="文本框 18"/>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总则</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up)">
                                      <p:cBhvr>
                                        <p:cTn id="16" dur="500"/>
                                        <p:tgtEl>
                                          <p:spTgt spid="39"/>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500" fill="hold"/>
                                        <p:tgtEl>
                                          <p:spTgt spid="40"/>
                                        </p:tgtEl>
                                        <p:attrNameLst>
                                          <p:attrName>ppt_x</p:attrName>
                                        </p:attrNameLst>
                                      </p:cBhvr>
                                      <p:tavLst>
                                        <p:tav tm="0">
                                          <p:val>
                                            <p:strVal val="#ppt_x"/>
                                          </p:val>
                                        </p:tav>
                                        <p:tav tm="100000">
                                          <p:val>
                                            <p:strVal val="#ppt_x"/>
                                          </p:val>
                                        </p:tav>
                                      </p:tavLst>
                                    </p:anim>
                                    <p:anim calcmode="lin" valueType="num">
                                      <p:cBhvr additive="base">
                                        <p:cTn id="21" dur="500" fill="hold"/>
                                        <p:tgtEl>
                                          <p:spTgt spid="40"/>
                                        </p:tgtEl>
                                        <p:attrNameLst>
                                          <p:attrName>ppt_y</p:attrName>
                                        </p:attrNameLst>
                                      </p:cBhvr>
                                      <p:tavLst>
                                        <p:tav tm="0">
                                          <p:val>
                                            <p:strVal val="1+#ppt_h/2"/>
                                          </p:val>
                                        </p:tav>
                                        <p:tav tm="100000">
                                          <p:val>
                                            <p:strVal val="#ppt_y"/>
                                          </p:val>
                                        </p:tav>
                                      </p:tavLst>
                                    </p:anim>
                                  </p:childTnLst>
                                </p:cTn>
                              </p:par>
                              <p:par>
                                <p:cTn id="22" presetID="22" presetClass="entr" presetSubtype="8" fill="hold" grpId="0"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left)">
                                      <p:cBhvr>
                                        <p:cTn id="24" dur="500"/>
                                        <p:tgtEl>
                                          <p:spTgt spid="6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wipe(left)">
                                      <p:cBhvr>
                                        <p:cTn id="2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9" grpId="0"/>
      <p:bldP spid="65" grpId="0"/>
      <p:bldP spid="6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sp>
        <p:nvSpPr>
          <p:cNvPr id="4" name="13"/>
          <p:cNvSpPr/>
          <p:nvPr/>
        </p:nvSpPr>
        <p:spPr>
          <a:xfrm>
            <a:off x="3902278" y="1761431"/>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9200" eaLnBrk="1" fontAlgn="auto" hangingPunct="1">
              <a:spcBef>
                <a:spcPts val="0"/>
              </a:spcBef>
              <a:spcAft>
                <a:spcPts val="0"/>
              </a:spcAft>
              <a:defRPr/>
            </a:pPr>
            <a:endParaRPr lang="zh-CN" altLang="en-US" sz="1350">
              <a:solidFill>
                <a:srgbClr val="FFFFFF"/>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5" name="14"/>
          <p:cNvSpPr/>
          <p:nvPr/>
        </p:nvSpPr>
        <p:spPr>
          <a:xfrm>
            <a:off x="4352906" y="1579592"/>
            <a:ext cx="7020423" cy="737969"/>
          </a:xfrm>
          <a:prstGeom prst="roundRect">
            <a:avLst>
              <a:gd name="adj" fmla="val 8864"/>
            </a:avLst>
          </a:prstGeom>
          <a:noFill/>
          <a:ln w="12700" cap="flat" cmpd="sng" algn="ctr">
            <a:solidFill>
              <a:srgbClr val="C00000"/>
            </a:solidFill>
            <a:prstDash val="solid"/>
            <a:miter lim="800000"/>
          </a:ln>
          <a:effectLst/>
        </p:spPr>
        <p:txBody>
          <a:bodyPr rtlCol="0" anchor="ctr"/>
          <a:lstStyle/>
          <a:p>
            <a:pPr algn="ctr" defTabSz="1219200">
              <a:defRPr/>
            </a:pPr>
            <a:endParaRPr lang="zh-CN" altLang="en-US" sz="2400" kern="0">
              <a:solidFill>
                <a:prstClr val="white"/>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6" name="15"/>
          <p:cNvSpPr txBox="1"/>
          <p:nvPr/>
        </p:nvSpPr>
        <p:spPr>
          <a:xfrm>
            <a:off x="4403673" y="1791575"/>
            <a:ext cx="6841534" cy="337185"/>
          </a:xfrm>
          <a:prstGeom prst="rect">
            <a:avLst/>
          </a:prstGeom>
          <a:noFill/>
        </p:spPr>
        <p:txBody>
          <a:bodyPr wrap="square" rtlCol="0">
            <a:spAutoFit/>
          </a:bodyPr>
          <a:lstStyle/>
          <a:p>
            <a:pPr algn="just"/>
            <a:r>
              <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rPr>
              <a:t>国务院建立反电信网络诈骗工作机制，统筹协调打击治理工作。</a:t>
            </a:r>
            <a:endPar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endParaRPr>
          </a:p>
        </p:txBody>
      </p:sp>
      <p:grpSp>
        <p:nvGrpSpPr>
          <p:cNvPr id="7" name="16"/>
          <p:cNvGrpSpPr/>
          <p:nvPr/>
        </p:nvGrpSpPr>
        <p:grpSpPr>
          <a:xfrm>
            <a:off x="1061175" y="1189771"/>
            <a:ext cx="1622425" cy="728662"/>
            <a:chOff x="940595" y="1207591"/>
            <a:chExt cx="1622425" cy="728662"/>
          </a:xfrm>
        </p:grpSpPr>
        <p:grpSp>
          <p:nvGrpSpPr>
            <p:cNvPr id="8" name="Group 4"/>
            <p:cNvGrpSpPr>
              <a:grpSpLocks noChangeAspect="1"/>
            </p:cNvGrpSpPr>
            <p:nvPr/>
          </p:nvGrpSpPr>
          <p:grpSpPr bwMode="auto">
            <a:xfrm>
              <a:off x="940595" y="1207591"/>
              <a:ext cx="1622425" cy="728662"/>
              <a:chOff x="832" y="955"/>
              <a:chExt cx="1022" cy="459"/>
            </a:xfrm>
            <a:solidFill>
              <a:srgbClr val="C00000"/>
            </a:solidFill>
          </p:grpSpPr>
          <p:sp>
            <p:nvSpPr>
              <p:cNvPr id="10" name="16-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16-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16-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 name="16-4"/>
            <p:cNvSpPr/>
            <p:nvPr/>
          </p:nvSpPr>
          <p:spPr>
            <a:xfrm>
              <a:off x="1200980" y="1354097"/>
              <a:ext cx="1098479"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第六条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13" name="17"/>
          <p:cNvSpPr/>
          <p:nvPr/>
        </p:nvSpPr>
        <p:spPr>
          <a:xfrm>
            <a:off x="3902278" y="2655734"/>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9200" eaLnBrk="1" fontAlgn="auto" hangingPunct="1">
              <a:spcBef>
                <a:spcPts val="0"/>
              </a:spcBef>
              <a:spcAft>
                <a:spcPts val="0"/>
              </a:spcAft>
              <a:defRPr/>
            </a:pPr>
            <a:endParaRPr lang="zh-CN" altLang="en-US" sz="1350">
              <a:solidFill>
                <a:srgbClr val="FFFFFF"/>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14" name="18"/>
          <p:cNvSpPr/>
          <p:nvPr/>
        </p:nvSpPr>
        <p:spPr>
          <a:xfrm>
            <a:off x="4352906" y="2473895"/>
            <a:ext cx="7020423" cy="737969"/>
          </a:xfrm>
          <a:prstGeom prst="roundRect">
            <a:avLst>
              <a:gd name="adj" fmla="val 8864"/>
            </a:avLst>
          </a:prstGeom>
          <a:noFill/>
          <a:ln w="12700" cap="flat" cmpd="sng" algn="ctr">
            <a:solidFill>
              <a:srgbClr val="C00000"/>
            </a:solidFill>
            <a:prstDash val="solid"/>
            <a:miter lim="800000"/>
          </a:ln>
          <a:effectLst/>
        </p:spPr>
        <p:txBody>
          <a:bodyPr rtlCol="0" anchor="ctr"/>
          <a:lstStyle/>
          <a:p>
            <a:pPr algn="ctr" defTabSz="1219200">
              <a:defRPr/>
            </a:pPr>
            <a:endParaRPr lang="zh-CN" altLang="en-US" sz="2400" kern="0">
              <a:solidFill>
                <a:prstClr val="white"/>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15" name="19"/>
          <p:cNvSpPr txBox="1"/>
          <p:nvPr/>
        </p:nvSpPr>
        <p:spPr>
          <a:xfrm>
            <a:off x="4403673" y="2549857"/>
            <a:ext cx="6841534" cy="583565"/>
          </a:xfrm>
          <a:prstGeom prst="rect">
            <a:avLst/>
          </a:prstGeom>
          <a:noFill/>
        </p:spPr>
        <p:txBody>
          <a:bodyPr wrap="square" rtlCol="0">
            <a:spAutoFit/>
          </a:bodyPr>
          <a:lstStyle/>
          <a:p>
            <a:pPr algn="just"/>
            <a:r>
              <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rPr>
              <a:t>地方各级人民政府组织领导本行政区域内反电信网络诈骗工作，确定反电信网络诈骗目标任务和工作机制，开展综合治理。</a:t>
            </a:r>
            <a:endPar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endParaRPr>
          </a:p>
        </p:txBody>
      </p:sp>
      <p:sp>
        <p:nvSpPr>
          <p:cNvPr id="16" name="110"/>
          <p:cNvSpPr/>
          <p:nvPr/>
        </p:nvSpPr>
        <p:spPr>
          <a:xfrm>
            <a:off x="3902278" y="3550038"/>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9200" eaLnBrk="1" fontAlgn="auto" hangingPunct="1">
              <a:spcBef>
                <a:spcPts val="0"/>
              </a:spcBef>
              <a:spcAft>
                <a:spcPts val="0"/>
              </a:spcAft>
              <a:defRPr/>
            </a:pPr>
            <a:endParaRPr lang="zh-CN" altLang="en-US" sz="1350">
              <a:solidFill>
                <a:srgbClr val="FFFFFF"/>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17" name="111"/>
          <p:cNvSpPr/>
          <p:nvPr/>
        </p:nvSpPr>
        <p:spPr>
          <a:xfrm>
            <a:off x="4352906" y="3368199"/>
            <a:ext cx="7020423" cy="737969"/>
          </a:xfrm>
          <a:prstGeom prst="roundRect">
            <a:avLst>
              <a:gd name="adj" fmla="val 8864"/>
            </a:avLst>
          </a:prstGeom>
          <a:noFill/>
          <a:ln w="12700" cap="flat" cmpd="sng" algn="ctr">
            <a:solidFill>
              <a:srgbClr val="C00000"/>
            </a:solidFill>
            <a:prstDash val="solid"/>
            <a:miter lim="800000"/>
          </a:ln>
          <a:effectLst/>
        </p:spPr>
        <p:txBody>
          <a:bodyPr rtlCol="0" anchor="ctr"/>
          <a:lstStyle/>
          <a:p>
            <a:pPr algn="ctr" defTabSz="1219200">
              <a:defRPr/>
            </a:pPr>
            <a:endParaRPr lang="zh-CN" altLang="en-US" sz="2400" kern="0">
              <a:solidFill>
                <a:prstClr val="white"/>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19" name="112"/>
          <p:cNvSpPr txBox="1"/>
          <p:nvPr/>
        </p:nvSpPr>
        <p:spPr>
          <a:xfrm>
            <a:off x="4403673" y="3444161"/>
            <a:ext cx="6969656" cy="583565"/>
          </a:xfrm>
          <a:prstGeom prst="rect">
            <a:avLst/>
          </a:prstGeom>
          <a:noFill/>
        </p:spPr>
        <p:txBody>
          <a:bodyPr wrap="square" rtlCol="0">
            <a:spAutoFit/>
          </a:bodyPr>
          <a:lstStyle/>
          <a:p>
            <a:pPr algn="just"/>
            <a:r>
              <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rPr>
              <a:t>公安机关牵头负责反电信网络诈骗工作，金融、电信、网信、市场监管等有关部门依照职责履行监管主体责任，负责本行业领域反电信网络诈骗工作。</a:t>
            </a:r>
            <a:endPar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endParaRPr>
          </a:p>
        </p:txBody>
      </p:sp>
      <p:sp>
        <p:nvSpPr>
          <p:cNvPr id="20" name="113"/>
          <p:cNvSpPr/>
          <p:nvPr/>
        </p:nvSpPr>
        <p:spPr>
          <a:xfrm>
            <a:off x="3902278" y="4424244"/>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9200" eaLnBrk="1" fontAlgn="auto" hangingPunct="1">
              <a:spcBef>
                <a:spcPts val="0"/>
              </a:spcBef>
              <a:spcAft>
                <a:spcPts val="0"/>
              </a:spcAft>
              <a:defRPr/>
            </a:pPr>
            <a:endParaRPr lang="zh-CN" altLang="en-US" sz="1350">
              <a:solidFill>
                <a:srgbClr val="FFFFFF"/>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21" name="114"/>
          <p:cNvSpPr/>
          <p:nvPr/>
        </p:nvSpPr>
        <p:spPr>
          <a:xfrm>
            <a:off x="4352906" y="4242405"/>
            <a:ext cx="7020423" cy="737969"/>
          </a:xfrm>
          <a:prstGeom prst="roundRect">
            <a:avLst>
              <a:gd name="adj" fmla="val 8864"/>
            </a:avLst>
          </a:prstGeom>
          <a:noFill/>
          <a:ln w="12700" cap="flat" cmpd="sng" algn="ctr">
            <a:solidFill>
              <a:srgbClr val="C00000"/>
            </a:solidFill>
            <a:prstDash val="solid"/>
            <a:miter lim="800000"/>
          </a:ln>
          <a:effectLst/>
        </p:spPr>
        <p:txBody>
          <a:bodyPr rtlCol="0" anchor="ctr"/>
          <a:lstStyle/>
          <a:p>
            <a:pPr algn="ctr" defTabSz="1219200">
              <a:defRPr/>
            </a:pPr>
            <a:endParaRPr lang="zh-CN" altLang="en-US" sz="2400" kern="0">
              <a:solidFill>
                <a:prstClr val="white"/>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22" name="115"/>
          <p:cNvSpPr txBox="1"/>
          <p:nvPr/>
        </p:nvSpPr>
        <p:spPr>
          <a:xfrm>
            <a:off x="4403673" y="4318367"/>
            <a:ext cx="6841534" cy="583565"/>
          </a:xfrm>
          <a:prstGeom prst="rect">
            <a:avLst/>
          </a:prstGeom>
          <a:noFill/>
        </p:spPr>
        <p:txBody>
          <a:bodyPr wrap="square" rtlCol="0">
            <a:spAutoFit/>
          </a:bodyPr>
          <a:lstStyle/>
          <a:p>
            <a:pPr algn="just"/>
            <a:r>
              <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rPr>
              <a:t>人民法院、人民检察院发挥审判、检察职能作用，依法防范、惩治电信网络诈骗活动。</a:t>
            </a:r>
            <a:endPar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endParaRPr>
          </a:p>
        </p:txBody>
      </p:sp>
      <p:sp>
        <p:nvSpPr>
          <p:cNvPr id="24" name="116"/>
          <p:cNvSpPr/>
          <p:nvPr/>
        </p:nvSpPr>
        <p:spPr>
          <a:xfrm>
            <a:off x="3902278" y="5422110"/>
            <a:ext cx="412115" cy="412115"/>
          </a:xfrm>
          <a:custGeom>
            <a:avLst/>
            <a:gdLst>
              <a:gd name="connsiteX0" fmla="*/ 158628 w 585904"/>
              <a:gd name="connsiteY0" fmla="*/ 130053 h 585904"/>
              <a:gd name="connsiteX1" fmla="*/ 321527 w 585904"/>
              <a:gd name="connsiteY1" fmla="*/ 130053 h 585904"/>
              <a:gd name="connsiteX2" fmla="*/ 484425 w 585904"/>
              <a:gd name="connsiteY2" fmla="*/ 292952 h 585904"/>
              <a:gd name="connsiteX3" fmla="*/ 321527 w 585904"/>
              <a:gd name="connsiteY3" fmla="*/ 455850 h 585904"/>
              <a:gd name="connsiteX4" fmla="*/ 158628 w 585904"/>
              <a:gd name="connsiteY4" fmla="*/ 455850 h 585904"/>
              <a:gd name="connsiteX5" fmla="*/ 321527 w 585904"/>
              <a:gd name="connsiteY5" fmla="*/ 292952 h 585904"/>
              <a:gd name="connsiteX6" fmla="*/ 292951 w 585904"/>
              <a:gd name="connsiteY6" fmla="*/ 28505 h 585904"/>
              <a:gd name="connsiteX7" fmla="*/ 28504 w 585904"/>
              <a:gd name="connsiteY7" fmla="*/ 292952 h 585904"/>
              <a:gd name="connsiteX8" fmla="*/ 292951 w 585904"/>
              <a:gd name="connsiteY8" fmla="*/ 557399 h 585904"/>
              <a:gd name="connsiteX9" fmla="*/ 557398 w 585904"/>
              <a:gd name="connsiteY9" fmla="*/ 292952 h 585904"/>
              <a:gd name="connsiteX10" fmla="*/ 292951 w 585904"/>
              <a:gd name="connsiteY10" fmla="*/ 28505 h 585904"/>
              <a:gd name="connsiteX11" fmla="*/ 292952 w 585904"/>
              <a:gd name="connsiteY11" fmla="*/ 0 h 585904"/>
              <a:gd name="connsiteX12" fmla="*/ 585904 w 585904"/>
              <a:gd name="connsiteY12" fmla="*/ 292952 h 585904"/>
              <a:gd name="connsiteX13" fmla="*/ 292952 w 585904"/>
              <a:gd name="connsiteY13" fmla="*/ 585904 h 585904"/>
              <a:gd name="connsiteX14" fmla="*/ 0 w 585904"/>
              <a:gd name="connsiteY14" fmla="*/ 292952 h 585904"/>
              <a:gd name="connsiteX15" fmla="*/ 292952 w 585904"/>
              <a:gd name="connsiteY15" fmla="*/ 0 h 58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85904" h="585904">
                <a:moveTo>
                  <a:pt x="158628" y="130053"/>
                </a:moveTo>
                <a:lnTo>
                  <a:pt x="321527" y="130053"/>
                </a:lnTo>
                <a:lnTo>
                  <a:pt x="484425" y="292952"/>
                </a:lnTo>
                <a:lnTo>
                  <a:pt x="321527" y="455850"/>
                </a:lnTo>
                <a:lnTo>
                  <a:pt x="158628" y="455850"/>
                </a:lnTo>
                <a:lnTo>
                  <a:pt x="321527" y="292952"/>
                </a:lnTo>
                <a:close/>
                <a:moveTo>
                  <a:pt x="292951" y="28505"/>
                </a:moveTo>
                <a:cubicBezTo>
                  <a:pt x="146901" y="28505"/>
                  <a:pt x="28504" y="146902"/>
                  <a:pt x="28504" y="292952"/>
                </a:cubicBezTo>
                <a:cubicBezTo>
                  <a:pt x="28504" y="439002"/>
                  <a:pt x="146901" y="557399"/>
                  <a:pt x="292951" y="557399"/>
                </a:cubicBezTo>
                <a:cubicBezTo>
                  <a:pt x="439001" y="557399"/>
                  <a:pt x="557398" y="439002"/>
                  <a:pt x="557398" y="292952"/>
                </a:cubicBezTo>
                <a:cubicBezTo>
                  <a:pt x="557398" y="146902"/>
                  <a:pt x="439001" y="28505"/>
                  <a:pt x="292951" y="28505"/>
                </a:cubicBezTo>
                <a:close/>
                <a:moveTo>
                  <a:pt x="292952" y="0"/>
                </a:moveTo>
                <a:cubicBezTo>
                  <a:pt x="454745" y="0"/>
                  <a:pt x="585904" y="131159"/>
                  <a:pt x="585904" y="292952"/>
                </a:cubicBezTo>
                <a:cubicBezTo>
                  <a:pt x="585904" y="454745"/>
                  <a:pt x="454745" y="585904"/>
                  <a:pt x="292952" y="585904"/>
                </a:cubicBezTo>
                <a:cubicBezTo>
                  <a:pt x="131159" y="585904"/>
                  <a:pt x="0" y="454745"/>
                  <a:pt x="0" y="292952"/>
                </a:cubicBezTo>
                <a:cubicBezTo>
                  <a:pt x="0" y="131159"/>
                  <a:pt x="131159" y="0"/>
                  <a:pt x="292952" y="0"/>
                </a:cubicBezTo>
                <a:close/>
              </a:path>
            </a:pathLst>
          </a:custGeom>
          <a:solidFill>
            <a:srgbClr val="C00000"/>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defTabSz="1219200" eaLnBrk="1" fontAlgn="auto" hangingPunct="1">
              <a:spcBef>
                <a:spcPts val="0"/>
              </a:spcBef>
              <a:spcAft>
                <a:spcPts val="0"/>
              </a:spcAft>
              <a:defRPr/>
            </a:pPr>
            <a:endParaRPr lang="zh-CN" altLang="en-US" sz="1350">
              <a:solidFill>
                <a:srgbClr val="FFFFFF"/>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25" name="117"/>
          <p:cNvSpPr/>
          <p:nvPr/>
        </p:nvSpPr>
        <p:spPr>
          <a:xfrm>
            <a:off x="4352906" y="5136708"/>
            <a:ext cx="7020423" cy="1002832"/>
          </a:xfrm>
          <a:prstGeom prst="roundRect">
            <a:avLst>
              <a:gd name="adj" fmla="val 8864"/>
            </a:avLst>
          </a:prstGeom>
          <a:noFill/>
          <a:ln w="12700" cap="flat" cmpd="sng" algn="ctr">
            <a:solidFill>
              <a:srgbClr val="C00000"/>
            </a:solidFill>
            <a:prstDash val="solid"/>
            <a:miter lim="800000"/>
          </a:ln>
          <a:effectLst/>
        </p:spPr>
        <p:txBody>
          <a:bodyPr rtlCol="0" anchor="ctr"/>
          <a:lstStyle/>
          <a:p>
            <a:pPr algn="ctr" defTabSz="1219200">
              <a:defRPr/>
            </a:pPr>
            <a:endParaRPr lang="zh-CN" altLang="en-US" sz="2400" kern="0">
              <a:solidFill>
                <a:prstClr val="white"/>
              </a:solidFill>
              <a:latin typeface="Century Gothic" panose="020B0502020202020204" pitchFamily="34" charset="0"/>
              <a:ea typeface="字魂95号-手刻宋" panose="00000500000000000000" pitchFamily="2" charset="-122"/>
              <a:sym typeface="Century Gothic" panose="020B0502020202020204" pitchFamily="34" charset="0"/>
            </a:endParaRPr>
          </a:p>
        </p:txBody>
      </p:sp>
      <p:sp>
        <p:nvSpPr>
          <p:cNvPr id="26" name="118"/>
          <p:cNvSpPr txBox="1"/>
          <p:nvPr/>
        </p:nvSpPr>
        <p:spPr>
          <a:xfrm>
            <a:off x="4403673" y="5212670"/>
            <a:ext cx="6841534" cy="829945"/>
          </a:xfrm>
          <a:prstGeom prst="rect">
            <a:avLst/>
          </a:prstGeom>
          <a:noFill/>
        </p:spPr>
        <p:txBody>
          <a:bodyPr wrap="square" rtlCol="0">
            <a:spAutoFit/>
          </a:bodyPr>
          <a:lstStyle/>
          <a:p>
            <a:pPr algn="just"/>
            <a:r>
              <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rPr>
              <a:t>电信业务经营者、银行业金融机构、非银行支付机构、互联网服务提供者承担风险防控责任，建立反电信网络诈骗内部控制机制和安全责任制度，加强新业务涉诈风险安全评估。</a:t>
            </a:r>
            <a:endParaRPr lang="zh-CN" altLang="en-US" sz="1600" dirty="0">
              <a:gradFill>
                <a:gsLst>
                  <a:gs pos="0">
                    <a:prstClr val="black">
                      <a:lumMod val="75000"/>
                      <a:lumOff val="25000"/>
                    </a:prstClr>
                  </a:gs>
                  <a:gs pos="100000">
                    <a:prstClr val="black">
                      <a:lumMod val="85000"/>
                      <a:lumOff val="15000"/>
                    </a:prstClr>
                  </a:gs>
                </a:gsLst>
                <a:lin ang="18900000" scaled="1"/>
              </a:gradFill>
              <a:latin typeface="阿里巴巴普惠体 B" panose="00020600040101010101" charset="-122"/>
              <a:ea typeface="阿里巴巴普惠体 B" panose="00020600040101010101" charset="-122"/>
              <a:sym typeface="Century Gothic" panose="020B0502020202020204" pitchFamily="34" charset="0"/>
            </a:endParaRPr>
          </a:p>
        </p:txBody>
      </p:sp>
      <p:pic>
        <p:nvPicPr>
          <p:cNvPr id="27" name="1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0435" y="2163045"/>
            <a:ext cx="4083333" cy="4083333"/>
          </a:xfrm>
          <a:prstGeom prst="rect">
            <a:avLst/>
          </a:prstGeom>
        </p:spPr>
      </p:pic>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总则</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up)">
                                      <p:cBhvr>
                                        <p:cTn id="18" dur="1500"/>
                                        <p:tgtEl>
                                          <p:spTgt spid="6"/>
                                        </p:tgtEl>
                                      </p:cBhvr>
                                    </p:animEffect>
                                  </p:childTnLst>
                                </p:cTn>
                              </p:par>
                            </p:childTnLst>
                          </p:cTn>
                        </p:par>
                        <p:par>
                          <p:cTn id="19" fill="hold">
                            <p:stCondLst>
                              <p:cond delay="2000"/>
                            </p:stCondLst>
                            <p:childTnLst>
                              <p:par>
                                <p:cTn id="20" presetID="2" presetClass="entr" presetSubtype="4" decel="10000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1500"/>
                                        <p:tgtEl>
                                          <p:spTgt spid="15"/>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par>
                          <p:cTn id="50" fill="hold">
                            <p:stCondLst>
                              <p:cond delay="500"/>
                            </p:stCondLst>
                            <p:childTnLst>
                              <p:par>
                                <p:cTn id="51" presetID="22" presetClass="entr" presetSubtype="1"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up)">
                                      <p:cBhvr>
                                        <p:cTn id="53" dur="1500"/>
                                        <p:tgtEl>
                                          <p:spTgt spid="19"/>
                                        </p:tgtEl>
                                      </p:cBhvr>
                                    </p:animEffect>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par>
                          <p:cTn id="65" fill="hold">
                            <p:stCondLst>
                              <p:cond delay="500"/>
                            </p:stCondLst>
                            <p:childTnLst>
                              <p:par>
                                <p:cTn id="66" presetID="22" presetClass="entr" presetSubtype="1"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up)">
                                      <p:cBhvr>
                                        <p:cTn id="68" dur="1500"/>
                                        <p:tgtEl>
                                          <p:spTgt spid="22"/>
                                        </p:tgtEl>
                                      </p:cBhvr>
                                    </p:animEffect>
                                  </p:childTnLst>
                                </p:cTn>
                              </p:par>
                            </p:childTnLst>
                          </p:cTn>
                        </p:par>
                        <p:par>
                          <p:cTn id="69" fill="hold">
                            <p:stCondLst>
                              <p:cond delay="2000"/>
                            </p:stCondLst>
                            <p:childTnLst>
                              <p:par>
                                <p:cTn id="70" presetID="53" presetClass="entr" presetSubtype="16"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par>
                          <p:cTn id="80" fill="hold">
                            <p:stCondLst>
                              <p:cond delay="500"/>
                            </p:stCondLst>
                            <p:childTnLst>
                              <p:par>
                                <p:cTn id="81" presetID="22" presetClass="entr" presetSubtype="1"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wipe(up)">
                                      <p:cBhvr>
                                        <p:cTn id="83" dur="1500"/>
                                        <p:tgtEl>
                                          <p:spTgt spid="26"/>
                                        </p:tgtEl>
                                      </p:cBhvr>
                                    </p:animEffect>
                                  </p:childTnLst>
                                </p:cTn>
                              </p:par>
                            </p:childTnLst>
                          </p:cTn>
                        </p:par>
                        <p:par>
                          <p:cTn id="84" fill="hold">
                            <p:stCondLst>
                              <p:cond delay="2000"/>
                            </p:stCondLst>
                            <p:childTnLst>
                              <p:par>
                                <p:cTn id="85" presetID="22" presetClass="entr" presetSubtype="4" fill="hold"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wipe(down)">
                                      <p:cBhvr>
                                        <p:cTn id="8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3" grpId="0" animBg="1"/>
      <p:bldP spid="14" grpId="0" animBg="1"/>
      <p:bldP spid="15" grpId="0"/>
      <p:bldP spid="16" grpId="0" animBg="1"/>
      <p:bldP spid="17" grpId="0" animBg="1"/>
      <p:bldP spid="19" grpId="0"/>
      <p:bldP spid="20" grpId="0" animBg="1"/>
      <p:bldP spid="21" grpId="0" animBg="1"/>
      <p:bldP spid="22" grpId="0"/>
      <p:bldP spid="24" grpId="0" animBg="1"/>
      <p:bldP spid="25" grpId="0" animBg="1"/>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grpSp>
        <p:nvGrpSpPr>
          <p:cNvPr id="4" name="13"/>
          <p:cNvGrpSpPr/>
          <p:nvPr/>
        </p:nvGrpSpPr>
        <p:grpSpPr>
          <a:xfrm>
            <a:off x="840111" y="1099336"/>
            <a:ext cx="1622425" cy="728662"/>
            <a:chOff x="940595" y="1207591"/>
            <a:chExt cx="1622425" cy="728662"/>
          </a:xfrm>
        </p:grpSpPr>
        <p:grpSp>
          <p:nvGrpSpPr>
            <p:cNvPr id="5" name="Group 4"/>
            <p:cNvGrpSpPr>
              <a:grpSpLocks noChangeAspect="1"/>
            </p:cNvGrpSpPr>
            <p:nvPr/>
          </p:nvGrpSpPr>
          <p:grpSpPr bwMode="auto">
            <a:xfrm>
              <a:off x="940595" y="1207591"/>
              <a:ext cx="1622425" cy="728662"/>
              <a:chOff x="832" y="955"/>
              <a:chExt cx="1022" cy="459"/>
            </a:xfrm>
            <a:solidFill>
              <a:srgbClr val="C00000"/>
            </a:solidFill>
          </p:grpSpPr>
          <p:sp>
            <p:nvSpPr>
              <p:cNvPr id="7" name="13-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13-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13-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 name="13-4"/>
            <p:cNvSpPr/>
            <p:nvPr/>
          </p:nvSpPr>
          <p:spPr>
            <a:xfrm>
              <a:off x="1200980" y="1354097"/>
              <a:ext cx="1098479"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第八条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13" name="14"/>
          <p:cNvSpPr/>
          <p:nvPr/>
        </p:nvSpPr>
        <p:spPr bwMode="auto">
          <a:xfrm>
            <a:off x="795479" y="2249267"/>
            <a:ext cx="10535064" cy="957751"/>
          </a:xfrm>
          <a:prstGeom prst="rect">
            <a:avLst/>
          </a:prstGeom>
          <a:solidFill>
            <a:srgbClr val="FCC79F">
              <a:lumMod val="60000"/>
              <a:lumOff val="40000"/>
              <a:alpha val="22000"/>
            </a:srgbClr>
          </a:solidFill>
          <a:ln>
            <a:noFill/>
          </a:ln>
        </p:spPr>
        <p:txBody>
          <a:bodyPr wrap="square" lIns="34089" tIns="17044" rIns="34089" bIns="17044" rtlCol="0" anchor="ctr">
            <a:spAutoFit/>
          </a:bodyPr>
          <a:lstStyle/>
          <a:p>
            <a:pPr marL="0" marR="0" lvl="0" indent="0" algn="ctr" defTabSz="914400" eaLnBrk="1" fontAlgn="auto" latinLnBrk="0" hangingPunct="1">
              <a:spcBef>
                <a:spcPts val="0"/>
              </a:spcBef>
              <a:spcAft>
                <a:spcPts val="0"/>
              </a:spcAft>
              <a:buClrTx/>
              <a:buSzTx/>
              <a:buFontTx/>
              <a:buNone/>
              <a:defRPr/>
            </a:pPr>
            <a:endParaRPr kumimoji="0" lang="en-US" altLang="zh-CN" sz="3000" b="0" i="0" u="none" strike="noStrike" kern="0" cap="none" spc="0" normalizeH="0" baseline="0" noProof="0" dirty="0">
              <a:ln>
                <a:noFill/>
              </a:ln>
              <a:solidFill>
                <a:srgbClr val="FCC79F"/>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a:p>
            <a:pPr marL="0" marR="0" lvl="0" indent="0" algn="ctr" defTabSz="914400" eaLnBrk="1" fontAlgn="auto" latinLnBrk="0" hangingPunct="1">
              <a:spcBef>
                <a:spcPts val="0"/>
              </a:spcBef>
              <a:spcAft>
                <a:spcPts val="0"/>
              </a:spcAft>
              <a:buClrTx/>
              <a:buSzTx/>
              <a:buFontTx/>
              <a:buNone/>
              <a:defRPr/>
            </a:pPr>
            <a:endParaRPr kumimoji="0" lang="zh-CN" altLang="en-US" sz="3000" b="0" i="0" u="none" strike="noStrike" kern="0" cap="none" spc="0" normalizeH="0" baseline="0" noProof="0" dirty="0">
              <a:ln>
                <a:noFill/>
              </a:ln>
              <a:solidFill>
                <a:srgbClr val="FCC79F"/>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14" name="15"/>
          <p:cNvSpPr>
            <a:spLocks noChangeArrowheads="1"/>
          </p:cNvSpPr>
          <p:nvPr/>
        </p:nvSpPr>
        <p:spPr bwMode="auto">
          <a:xfrm>
            <a:off x="1073611" y="2539880"/>
            <a:ext cx="10019769" cy="582295"/>
          </a:xfrm>
          <a:prstGeom prst="rect">
            <a:avLst/>
          </a:prstGeom>
          <a:noFill/>
          <a:ln w="9525">
            <a:noFill/>
            <a:miter lim="800000"/>
          </a:ln>
        </p:spPr>
        <p:txBody>
          <a:bodyPr wrap="square" lIns="91431" tIns="45716" rIns="91431" bIns="45716">
            <a:spAutoFit/>
          </a:bodyPr>
          <a:lstStyle/>
          <a:p>
            <a:pPr algn="just" defTabSz="913130" fontAlgn="base">
              <a:spcBef>
                <a:spcPct val="0"/>
              </a:spcBef>
              <a:spcAft>
                <a:spcPts val="500"/>
              </a:spcAft>
            </a:pPr>
            <a:r>
              <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rPr>
              <a:t>应当加强反电信网络诈骗宣传，普及相关法律和知识，提高公众对各类电信网络诈骗方式的防骗意识和识骗能力。</a:t>
            </a:r>
            <a:endPar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endParaRPr>
          </a:p>
        </p:txBody>
      </p:sp>
      <p:sp>
        <p:nvSpPr>
          <p:cNvPr id="15" name="16"/>
          <p:cNvSpPr/>
          <p:nvPr/>
        </p:nvSpPr>
        <p:spPr bwMode="auto">
          <a:xfrm>
            <a:off x="973142" y="1975437"/>
            <a:ext cx="80931" cy="47267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ysClr val="windowText" lastClr="000000">
              <a:lumMod val="85000"/>
              <a:lumOff val="15000"/>
            </a:sys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16" name="17"/>
          <p:cNvSpPr/>
          <p:nvPr/>
        </p:nvSpPr>
        <p:spPr bwMode="auto">
          <a:xfrm>
            <a:off x="973140" y="2039731"/>
            <a:ext cx="4252003" cy="408384"/>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rgbClr val="FF0000"/>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0000"/>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17" name="18"/>
          <p:cNvSpPr txBox="1"/>
          <p:nvPr/>
        </p:nvSpPr>
        <p:spPr>
          <a:xfrm>
            <a:off x="1225821" y="2024752"/>
            <a:ext cx="3606891" cy="436245"/>
          </a:xfrm>
          <a:prstGeom prst="rect">
            <a:avLst/>
          </a:prstGeom>
          <a:noFill/>
        </p:spPr>
        <p:txBody>
          <a:bodyPr wrap="square" lIns="68562" tIns="34281" rIns="68562" bIns="34281" rtlCol="0" anchor="ctr">
            <a:spAutoFit/>
          </a:bodyPr>
          <a:lstStyle/>
          <a:p>
            <a:pPr lvl="0">
              <a:defRPr/>
            </a:pPr>
            <a:r>
              <a:rPr lang="zh-CN" altLang="en-US" sz="2400" dirty="0">
                <a:solidFill>
                  <a:prstClr val="white"/>
                </a:solidFill>
                <a:latin typeface="阿里巴巴普惠体 B" panose="00020600040101010101" charset="-122"/>
                <a:ea typeface="阿里巴巴普惠体 B" panose="00020600040101010101" charset="-122"/>
                <a:cs typeface="字魂105号-简雅黑" panose="00000500000000000000" pitchFamily="2" charset="-122"/>
                <a:sym typeface="微软雅黑" panose="020B0503020204020204" pitchFamily="34" charset="-122"/>
              </a:rPr>
              <a:t>各级人民政府和有关部门</a:t>
            </a:r>
            <a:endParaRPr kumimoji="0"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字魂105号-简雅黑" panose="00000500000000000000" pitchFamily="2" charset="-122"/>
              <a:sym typeface="微软雅黑" panose="020B0503020204020204" pitchFamily="34" charset="-122"/>
            </a:endParaRPr>
          </a:p>
        </p:txBody>
      </p:sp>
      <p:sp>
        <p:nvSpPr>
          <p:cNvPr id="19" name="19"/>
          <p:cNvSpPr/>
          <p:nvPr/>
        </p:nvSpPr>
        <p:spPr bwMode="auto">
          <a:xfrm>
            <a:off x="795479" y="3658738"/>
            <a:ext cx="10535064" cy="1357860"/>
          </a:xfrm>
          <a:prstGeom prst="rect">
            <a:avLst/>
          </a:prstGeom>
          <a:solidFill>
            <a:srgbClr val="FCC79F">
              <a:lumMod val="60000"/>
              <a:lumOff val="40000"/>
              <a:alpha val="22000"/>
            </a:srgbClr>
          </a:solidFill>
          <a:ln>
            <a:noFill/>
          </a:ln>
        </p:spPr>
        <p:txBody>
          <a:bodyPr wrap="square" lIns="34089" tIns="17044" rIns="34089" bIns="17044" rtlCol="0" anchor="ctr">
            <a:spAutoFit/>
          </a:bodyPr>
          <a:lstStyle/>
          <a:p>
            <a:pPr marL="0" marR="0" lvl="0" indent="0" algn="ctr" defTabSz="914400" eaLnBrk="1" fontAlgn="auto" latinLnBrk="0" hangingPunct="1">
              <a:spcBef>
                <a:spcPts val="0"/>
              </a:spcBef>
              <a:spcAft>
                <a:spcPts val="0"/>
              </a:spcAft>
              <a:buClrTx/>
              <a:buSzTx/>
              <a:buFontTx/>
              <a:buNone/>
              <a:defRPr/>
            </a:pPr>
            <a:endParaRPr kumimoji="0" lang="en-US" altLang="zh-CN" sz="4300" b="0" i="0" u="none" strike="noStrike" kern="0" cap="none" spc="0" normalizeH="0" baseline="0" noProof="0" dirty="0">
              <a:ln>
                <a:noFill/>
              </a:ln>
              <a:solidFill>
                <a:srgbClr val="FCC79F"/>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a:p>
            <a:pPr marL="0" marR="0" lvl="0" indent="0" algn="ctr" defTabSz="914400" eaLnBrk="1" fontAlgn="auto" latinLnBrk="0" hangingPunct="1">
              <a:spcBef>
                <a:spcPts val="0"/>
              </a:spcBef>
              <a:spcAft>
                <a:spcPts val="0"/>
              </a:spcAft>
              <a:buClrTx/>
              <a:buSzTx/>
              <a:buFontTx/>
              <a:buNone/>
              <a:defRPr/>
            </a:pPr>
            <a:endParaRPr kumimoji="0" lang="zh-CN" altLang="en-US" sz="4300" b="0" i="0" u="none" strike="noStrike" kern="0" cap="none" spc="0" normalizeH="0" baseline="0" noProof="0" dirty="0">
              <a:ln>
                <a:noFill/>
              </a:ln>
              <a:solidFill>
                <a:srgbClr val="FCC79F"/>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20" name="110"/>
          <p:cNvSpPr>
            <a:spLocks noChangeArrowheads="1"/>
          </p:cNvSpPr>
          <p:nvPr/>
        </p:nvSpPr>
        <p:spPr bwMode="auto">
          <a:xfrm>
            <a:off x="1073611" y="3986842"/>
            <a:ext cx="10019769" cy="828675"/>
          </a:xfrm>
          <a:prstGeom prst="rect">
            <a:avLst/>
          </a:prstGeom>
          <a:noFill/>
          <a:ln w="9525">
            <a:noFill/>
            <a:miter lim="800000"/>
          </a:ln>
        </p:spPr>
        <p:txBody>
          <a:bodyPr wrap="square" lIns="91431" tIns="45716" rIns="91431" bIns="45716">
            <a:spAutoFit/>
          </a:bodyPr>
          <a:lstStyle/>
          <a:p>
            <a:pPr algn="just" defTabSz="913130" fontAlgn="base">
              <a:spcBef>
                <a:spcPct val="0"/>
              </a:spcBef>
              <a:spcAft>
                <a:spcPts val="500"/>
              </a:spcAft>
            </a:pPr>
            <a:r>
              <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rPr>
              <a:t>应当结合电信网络诈骗受害群体的分布等特征，加强对老年人、青少年等群体的宣传教育，增强反电信网络诈骗宣传教育的针对性、精准性，开展反电信网络诈骗宣传教育进学校、进企业、进社区、进农村、进家庭等活动。</a:t>
            </a:r>
            <a:endPar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endParaRPr>
          </a:p>
        </p:txBody>
      </p:sp>
      <p:sp>
        <p:nvSpPr>
          <p:cNvPr id="21" name="111"/>
          <p:cNvSpPr/>
          <p:nvPr/>
        </p:nvSpPr>
        <p:spPr bwMode="auto">
          <a:xfrm>
            <a:off x="973142" y="3422399"/>
            <a:ext cx="80931" cy="47267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ysClr val="windowText" lastClr="000000">
              <a:lumMod val="85000"/>
              <a:lumOff val="15000"/>
            </a:sys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22" name="112"/>
          <p:cNvSpPr/>
          <p:nvPr/>
        </p:nvSpPr>
        <p:spPr bwMode="auto">
          <a:xfrm>
            <a:off x="973140" y="3486693"/>
            <a:ext cx="9617823" cy="408384"/>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 name="connsiteX0" fmla="*/ 10000 w 10000"/>
              <a:gd name="connsiteY0" fmla="*/ 0 h 10000"/>
              <a:gd name="connsiteX1" fmla="*/ 0 w 10000"/>
              <a:gd name="connsiteY1" fmla="*/ 0 h 10000"/>
              <a:gd name="connsiteX2" fmla="*/ 0 w 10000"/>
              <a:gd name="connsiteY2" fmla="*/ 10000 h 10000"/>
              <a:gd name="connsiteX3" fmla="*/ 10000 w 10000"/>
              <a:gd name="connsiteY3" fmla="*/ 10000 h 10000"/>
              <a:gd name="connsiteX4" fmla="*/ 9739 w 10000"/>
              <a:gd name="connsiteY4" fmla="*/ 5072 h 10000"/>
              <a:gd name="connsiteX5" fmla="*/ 10000 w 10000"/>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10000" y="0"/>
                </a:moveTo>
                <a:lnTo>
                  <a:pt x="0" y="0"/>
                </a:lnTo>
                <a:lnTo>
                  <a:pt x="0" y="10000"/>
                </a:lnTo>
                <a:lnTo>
                  <a:pt x="10000" y="10000"/>
                </a:lnTo>
                <a:lnTo>
                  <a:pt x="9739" y="5072"/>
                </a:lnTo>
                <a:lnTo>
                  <a:pt x="10000" y="0"/>
                </a:lnTo>
                <a:close/>
              </a:path>
            </a:pathLst>
          </a:custGeom>
          <a:solidFill>
            <a:srgbClr val="FF0000"/>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0000"/>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24" name="113"/>
          <p:cNvSpPr txBox="1"/>
          <p:nvPr/>
        </p:nvSpPr>
        <p:spPr>
          <a:xfrm>
            <a:off x="1225821" y="3471714"/>
            <a:ext cx="9475674" cy="436245"/>
          </a:xfrm>
          <a:prstGeom prst="rect">
            <a:avLst/>
          </a:prstGeom>
          <a:noFill/>
        </p:spPr>
        <p:txBody>
          <a:bodyPr wrap="square" lIns="68562" tIns="34281" rIns="68562" bIns="34281" rtlCol="0" anchor="ctr">
            <a:spAutoFit/>
          </a:bodyPr>
          <a:lstStyle/>
          <a:p>
            <a:pPr lvl="0">
              <a:defRPr/>
            </a:pPr>
            <a:r>
              <a:rPr lang="zh-CN" altLang="en-US" sz="2400" dirty="0">
                <a:solidFill>
                  <a:prstClr val="white"/>
                </a:solidFill>
                <a:latin typeface="阿里巴巴普惠体 B" panose="00020600040101010101" charset="-122"/>
                <a:ea typeface="阿里巴巴普惠体 B" panose="00020600040101010101" charset="-122"/>
                <a:cs typeface="字魂105号-简雅黑" panose="00000500000000000000" pitchFamily="2" charset="-122"/>
                <a:sym typeface="微软雅黑" panose="020B0503020204020204" pitchFamily="34" charset="-122"/>
              </a:rPr>
              <a:t>教育行政、市场监管、民政等有关部门和村民委员会、居民委员会</a:t>
            </a:r>
            <a:endParaRPr kumimoji="0"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字魂105号-简雅黑" panose="00000500000000000000" pitchFamily="2" charset="-122"/>
              <a:sym typeface="微软雅黑" panose="020B0503020204020204" pitchFamily="34" charset="-122"/>
            </a:endParaRPr>
          </a:p>
        </p:txBody>
      </p:sp>
      <p:sp>
        <p:nvSpPr>
          <p:cNvPr id="25" name="114"/>
          <p:cNvSpPr/>
          <p:nvPr/>
        </p:nvSpPr>
        <p:spPr bwMode="auto">
          <a:xfrm>
            <a:off x="795479" y="5434594"/>
            <a:ext cx="10535064" cy="957751"/>
          </a:xfrm>
          <a:prstGeom prst="rect">
            <a:avLst/>
          </a:prstGeom>
          <a:solidFill>
            <a:srgbClr val="FCC79F">
              <a:lumMod val="60000"/>
              <a:lumOff val="40000"/>
              <a:alpha val="22000"/>
            </a:srgbClr>
          </a:solidFill>
          <a:ln>
            <a:noFill/>
          </a:ln>
        </p:spPr>
        <p:txBody>
          <a:bodyPr wrap="square" lIns="34089" tIns="17044" rIns="34089" bIns="17044" rtlCol="0" anchor="ctr">
            <a:spAutoFit/>
          </a:bodyPr>
          <a:lstStyle/>
          <a:p>
            <a:pPr marL="0" marR="0" lvl="0" indent="0" algn="ctr" defTabSz="914400" eaLnBrk="1" fontAlgn="auto" latinLnBrk="0" hangingPunct="1">
              <a:spcBef>
                <a:spcPts val="0"/>
              </a:spcBef>
              <a:spcAft>
                <a:spcPts val="0"/>
              </a:spcAft>
              <a:buClrTx/>
              <a:buSzTx/>
              <a:buFontTx/>
              <a:buNone/>
              <a:defRPr/>
            </a:pPr>
            <a:endParaRPr kumimoji="0" lang="en-US" altLang="zh-CN" sz="3000" b="0" i="0" u="none" strike="noStrike" kern="0" cap="none" spc="0" normalizeH="0" baseline="0" noProof="0" dirty="0">
              <a:ln>
                <a:noFill/>
              </a:ln>
              <a:solidFill>
                <a:srgbClr val="FCC79F"/>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a:p>
            <a:pPr marL="0" marR="0" lvl="0" indent="0" algn="ctr" defTabSz="914400" eaLnBrk="1" fontAlgn="auto" latinLnBrk="0" hangingPunct="1">
              <a:spcBef>
                <a:spcPts val="0"/>
              </a:spcBef>
              <a:spcAft>
                <a:spcPts val="0"/>
              </a:spcAft>
              <a:buClrTx/>
              <a:buSzTx/>
              <a:buFontTx/>
              <a:buNone/>
              <a:defRPr/>
            </a:pPr>
            <a:endParaRPr kumimoji="0" lang="zh-CN" altLang="en-US" sz="3000" b="0" i="0" u="none" strike="noStrike" kern="0" cap="none" spc="0" normalizeH="0" baseline="0" noProof="0" dirty="0">
              <a:ln>
                <a:noFill/>
              </a:ln>
              <a:solidFill>
                <a:srgbClr val="FCC79F"/>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26" name="115"/>
          <p:cNvSpPr>
            <a:spLocks noChangeArrowheads="1"/>
          </p:cNvSpPr>
          <p:nvPr/>
        </p:nvSpPr>
        <p:spPr bwMode="auto">
          <a:xfrm>
            <a:off x="1073611" y="5725207"/>
            <a:ext cx="10019769" cy="582295"/>
          </a:xfrm>
          <a:prstGeom prst="rect">
            <a:avLst/>
          </a:prstGeom>
          <a:noFill/>
          <a:ln w="9525">
            <a:noFill/>
            <a:miter lim="800000"/>
          </a:ln>
        </p:spPr>
        <p:txBody>
          <a:bodyPr wrap="square" lIns="91431" tIns="45716" rIns="91431" bIns="45716">
            <a:spAutoFit/>
          </a:bodyPr>
          <a:lstStyle/>
          <a:p>
            <a:pPr algn="just" defTabSz="913130" fontAlgn="base">
              <a:spcBef>
                <a:spcPct val="0"/>
              </a:spcBef>
              <a:spcAft>
                <a:spcPts val="500"/>
              </a:spcAft>
            </a:pPr>
            <a:r>
              <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rPr>
              <a:t>应当加强内部防范电信网络诈骗工作，对工作人员开展防范电信网络诈骗教育；个人应当加强电信网络诈骗防范意识。单位、个人应当协助、配合有关部门依照本法规定开展反电信网络诈骗工作。</a:t>
            </a:r>
            <a:endPar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endParaRPr>
          </a:p>
        </p:txBody>
      </p:sp>
      <p:sp>
        <p:nvSpPr>
          <p:cNvPr id="27" name="116"/>
          <p:cNvSpPr/>
          <p:nvPr/>
        </p:nvSpPr>
        <p:spPr bwMode="auto">
          <a:xfrm>
            <a:off x="973142" y="5160764"/>
            <a:ext cx="80931" cy="472678"/>
          </a:xfrm>
          <a:custGeom>
            <a:avLst/>
            <a:gdLst>
              <a:gd name="T0" fmla="*/ 139 w 139"/>
              <a:gd name="T1" fmla="*/ 0 h 806"/>
              <a:gd name="T2" fmla="*/ 0 w 139"/>
              <a:gd name="T3" fmla="*/ 110 h 806"/>
              <a:gd name="T4" fmla="*/ 0 w 139"/>
              <a:gd name="T5" fmla="*/ 806 h 806"/>
              <a:gd name="T6" fmla="*/ 139 w 139"/>
              <a:gd name="T7" fmla="*/ 696 h 806"/>
              <a:gd name="T8" fmla="*/ 139 w 139"/>
              <a:gd name="T9" fmla="*/ 0 h 806"/>
            </a:gdLst>
            <a:ahLst/>
            <a:cxnLst>
              <a:cxn ang="0">
                <a:pos x="T0" y="T1"/>
              </a:cxn>
              <a:cxn ang="0">
                <a:pos x="T2" y="T3"/>
              </a:cxn>
              <a:cxn ang="0">
                <a:pos x="T4" y="T5"/>
              </a:cxn>
              <a:cxn ang="0">
                <a:pos x="T6" y="T7"/>
              </a:cxn>
              <a:cxn ang="0">
                <a:pos x="T8" y="T9"/>
              </a:cxn>
            </a:cxnLst>
            <a:rect l="0" t="0" r="r" b="b"/>
            <a:pathLst>
              <a:path w="139" h="806">
                <a:moveTo>
                  <a:pt x="139" y="0"/>
                </a:moveTo>
                <a:lnTo>
                  <a:pt x="0" y="110"/>
                </a:lnTo>
                <a:lnTo>
                  <a:pt x="0" y="806"/>
                </a:lnTo>
                <a:lnTo>
                  <a:pt x="139" y="696"/>
                </a:lnTo>
                <a:lnTo>
                  <a:pt x="139" y="0"/>
                </a:lnTo>
                <a:close/>
              </a:path>
            </a:pathLst>
          </a:custGeom>
          <a:solidFill>
            <a:sysClr val="windowText" lastClr="000000">
              <a:lumMod val="85000"/>
              <a:lumOff val="15000"/>
            </a:sysClr>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28" name="117"/>
          <p:cNvSpPr/>
          <p:nvPr/>
        </p:nvSpPr>
        <p:spPr bwMode="auto">
          <a:xfrm>
            <a:off x="973140" y="5225058"/>
            <a:ext cx="1739915" cy="408384"/>
          </a:xfrm>
          <a:custGeom>
            <a:avLst/>
            <a:gdLst>
              <a:gd name="T0" fmla="*/ 3591 w 3591"/>
              <a:gd name="T1" fmla="*/ 0 h 696"/>
              <a:gd name="T2" fmla="*/ 0 w 3591"/>
              <a:gd name="T3" fmla="*/ 0 h 696"/>
              <a:gd name="T4" fmla="*/ 0 w 3591"/>
              <a:gd name="T5" fmla="*/ 696 h 696"/>
              <a:gd name="T6" fmla="*/ 3591 w 3591"/>
              <a:gd name="T7" fmla="*/ 696 h 696"/>
              <a:gd name="T8" fmla="*/ 3383 w 3591"/>
              <a:gd name="T9" fmla="*/ 353 h 696"/>
              <a:gd name="T10" fmla="*/ 3591 w 3591"/>
              <a:gd name="T11" fmla="*/ 0 h 696"/>
            </a:gdLst>
            <a:ahLst/>
            <a:cxnLst>
              <a:cxn ang="0">
                <a:pos x="T0" y="T1"/>
              </a:cxn>
              <a:cxn ang="0">
                <a:pos x="T2" y="T3"/>
              </a:cxn>
              <a:cxn ang="0">
                <a:pos x="T4" y="T5"/>
              </a:cxn>
              <a:cxn ang="0">
                <a:pos x="T6" y="T7"/>
              </a:cxn>
              <a:cxn ang="0">
                <a:pos x="T8" y="T9"/>
              </a:cxn>
              <a:cxn ang="0">
                <a:pos x="T10" y="T11"/>
              </a:cxn>
            </a:cxnLst>
            <a:rect l="0" t="0" r="r" b="b"/>
            <a:pathLst>
              <a:path w="3591" h="696">
                <a:moveTo>
                  <a:pt x="3591" y="0"/>
                </a:moveTo>
                <a:lnTo>
                  <a:pt x="0" y="0"/>
                </a:lnTo>
                <a:lnTo>
                  <a:pt x="0" y="696"/>
                </a:lnTo>
                <a:lnTo>
                  <a:pt x="3591" y="696"/>
                </a:lnTo>
                <a:lnTo>
                  <a:pt x="3383" y="353"/>
                </a:lnTo>
                <a:lnTo>
                  <a:pt x="3591" y="0"/>
                </a:lnTo>
                <a:close/>
              </a:path>
            </a:pathLst>
          </a:custGeom>
          <a:solidFill>
            <a:srgbClr val="FF0000"/>
          </a:solidFill>
          <a:ln>
            <a:noFill/>
          </a:ln>
        </p:spPr>
        <p:txBody>
          <a:bodyPr vert="horz" wrap="square" lIns="68562" tIns="34281" rIns="68562" bIns="34281"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0000"/>
              </a:solidFill>
              <a:effectLst/>
              <a:uLnTx/>
              <a:uFillTx/>
              <a:latin typeface="字魂58号-创中黑" panose="00000500000000000000" pitchFamily="2" charset="-122"/>
              <a:ea typeface="字魂58号-创中黑" panose="00000500000000000000" pitchFamily="2" charset="-122"/>
              <a:sym typeface="微软雅黑" panose="020B0503020204020204" pitchFamily="34" charset="-122"/>
            </a:endParaRPr>
          </a:p>
        </p:txBody>
      </p:sp>
      <p:sp>
        <p:nvSpPr>
          <p:cNvPr id="29" name="118"/>
          <p:cNvSpPr txBox="1"/>
          <p:nvPr/>
        </p:nvSpPr>
        <p:spPr>
          <a:xfrm>
            <a:off x="1225822" y="5210079"/>
            <a:ext cx="1233540" cy="436245"/>
          </a:xfrm>
          <a:prstGeom prst="rect">
            <a:avLst/>
          </a:prstGeom>
          <a:noFill/>
        </p:spPr>
        <p:txBody>
          <a:bodyPr wrap="square" lIns="68562" tIns="34281" rIns="68562" bIns="34281" rtlCol="0" anchor="ctr">
            <a:spAutoFit/>
          </a:bodyPr>
          <a:lstStyle/>
          <a:p>
            <a:pPr lvl="0">
              <a:defRPr/>
            </a:pPr>
            <a:r>
              <a:rPr lang="zh-CN" altLang="en-US" sz="2400" dirty="0">
                <a:solidFill>
                  <a:prstClr val="white"/>
                </a:solidFill>
                <a:latin typeface="阿里巴巴普惠体 B" panose="00020600040101010101" charset="-122"/>
                <a:ea typeface="阿里巴巴普惠体 B" panose="00020600040101010101" charset="-122"/>
                <a:cs typeface="字魂105号-简雅黑" panose="00000500000000000000" pitchFamily="2" charset="-122"/>
                <a:sym typeface="微软雅黑" panose="020B0503020204020204" pitchFamily="34" charset="-122"/>
              </a:rPr>
              <a:t>各单位</a:t>
            </a:r>
            <a:endParaRPr kumimoji="0" lang="zh-CN" altLang="en-US" sz="2400" i="0" u="none" strike="noStrike" kern="1200" cap="none" spc="0" normalizeH="0" baseline="0" noProof="0" dirty="0">
              <a:ln>
                <a:noFill/>
              </a:ln>
              <a:solidFill>
                <a:prstClr val="white"/>
              </a:solidFill>
              <a:effectLst/>
              <a:uLnTx/>
              <a:uFillTx/>
              <a:latin typeface="阿里巴巴普惠体 B" panose="00020600040101010101" charset="-122"/>
              <a:ea typeface="阿里巴巴普惠体 B" panose="00020600040101010101" charset="-122"/>
              <a:cs typeface="字魂105号-简雅黑" panose="00000500000000000000" pitchFamily="2" charset="-122"/>
              <a:sym typeface="微软雅黑" panose="020B0503020204020204" pitchFamily="34" charset="-122"/>
            </a:endParaRPr>
          </a:p>
        </p:txBody>
      </p:sp>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总则</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randombar(horizontal)">
                                      <p:cBhvr>
                                        <p:cTn id="16" dur="750"/>
                                        <p:tgtEl>
                                          <p:spTgt spid="14"/>
                                        </p:tgtEl>
                                      </p:cBhvr>
                                    </p:animEffect>
                                  </p:childTnLst>
                                </p:cTn>
                              </p:par>
                            </p:childTnLst>
                          </p:cTn>
                        </p:par>
                        <p:par>
                          <p:cTn id="17" fill="hold">
                            <p:stCondLst>
                              <p:cond delay="2000"/>
                            </p:stCondLst>
                            <p:childTnLst>
                              <p:par>
                                <p:cTn id="18" presetID="22" presetClass="entr" presetSubtype="2"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300"/>
                                        <p:tgtEl>
                                          <p:spTgt spid="15"/>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3000"/>
                            </p:stCondLst>
                            <p:childTnLst>
                              <p:par>
                                <p:cTn id="26" presetID="56" presetClass="entr" presetSubtype="0" fill="hold" grpId="0" nodeType="afterEffect">
                                  <p:stCondLst>
                                    <p:cond delay="0"/>
                                  </p:stCondLst>
                                  <p:iterate type="lt">
                                    <p:tmPct val="10000"/>
                                  </p:iterate>
                                  <p:childTnLst>
                                    <p:set>
                                      <p:cBhvr>
                                        <p:cTn id="27" dur="1" fill="hold">
                                          <p:stCondLst>
                                            <p:cond delay="0"/>
                                          </p:stCondLst>
                                        </p:cTn>
                                        <p:tgtEl>
                                          <p:spTgt spid="17"/>
                                        </p:tgtEl>
                                        <p:attrNameLst>
                                          <p:attrName>style.visibility</p:attrName>
                                        </p:attrNameLst>
                                      </p:cBhvr>
                                      <p:to>
                                        <p:strVal val="visible"/>
                                      </p:to>
                                    </p:set>
                                    <p:anim by="(-#ppt_w*2)" calcmode="lin" valueType="num">
                                      <p:cBhvr rctx="PPT">
                                        <p:cTn id="28" dur="250" autoRev="1" fill="hold">
                                          <p:stCondLst>
                                            <p:cond delay="0"/>
                                          </p:stCondLst>
                                        </p:cTn>
                                        <p:tgtEl>
                                          <p:spTgt spid="17"/>
                                        </p:tgtEl>
                                        <p:attrNameLst>
                                          <p:attrName>ppt_w</p:attrName>
                                        </p:attrNameLst>
                                      </p:cBhvr>
                                    </p:anim>
                                    <p:anim by="(#ppt_w*0.50)" calcmode="lin" valueType="num">
                                      <p:cBhvr>
                                        <p:cTn id="29" dur="250" decel="50000" autoRev="1" fill="hold">
                                          <p:stCondLst>
                                            <p:cond delay="0"/>
                                          </p:stCondLst>
                                        </p:cTn>
                                        <p:tgtEl>
                                          <p:spTgt spid="17"/>
                                        </p:tgtEl>
                                        <p:attrNameLst>
                                          <p:attrName>ppt_x</p:attrName>
                                        </p:attrNameLst>
                                      </p:cBhvr>
                                    </p:anim>
                                    <p:anim from="(-#ppt_h/2)" to="(#ppt_y)" calcmode="lin" valueType="num">
                                      <p:cBhvr>
                                        <p:cTn id="30" dur="500" fill="hold">
                                          <p:stCondLst>
                                            <p:cond delay="0"/>
                                          </p:stCondLst>
                                        </p:cTn>
                                        <p:tgtEl>
                                          <p:spTgt spid="17"/>
                                        </p:tgtEl>
                                        <p:attrNameLst>
                                          <p:attrName>ppt_y</p:attrName>
                                        </p:attrNameLst>
                                      </p:cBhvr>
                                    </p:anim>
                                    <p:animRot by="21600000">
                                      <p:cBhvr>
                                        <p:cTn id="31" dur="500" fill="hold">
                                          <p:stCondLst>
                                            <p:cond delay="0"/>
                                          </p:stCondLst>
                                        </p:cTn>
                                        <p:tgtEl>
                                          <p:spTgt spid="17"/>
                                        </p:tgtEl>
                                        <p:attrNameLst>
                                          <p:attrName>r</p:attrName>
                                        </p:attrNameLst>
                                      </p:cBhvr>
                                    </p:animRot>
                                  </p:childTnLst>
                                </p:cTn>
                              </p:par>
                            </p:childTnLst>
                          </p:cTn>
                        </p:par>
                        <p:par>
                          <p:cTn id="32" fill="hold">
                            <p:stCondLst>
                              <p:cond delay="3549"/>
                            </p:stCondLst>
                            <p:childTnLst>
                              <p:par>
                                <p:cTn id="33" presetID="22" presetClass="entr" presetSubtype="8"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049"/>
                            </p:stCondLst>
                            <p:childTnLst>
                              <p:par>
                                <p:cTn id="37" presetID="14" presetClass="entr" presetSubtype="1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randombar(horizontal)">
                                      <p:cBhvr>
                                        <p:cTn id="39" dur="750"/>
                                        <p:tgtEl>
                                          <p:spTgt spid="20"/>
                                        </p:tgtEl>
                                      </p:cBhvr>
                                    </p:animEffect>
                                  </p:childTnLst>
                                </p:cTn>
                              </p:par>
                            </p:childTnLst>
                          </p:cTn>
                        </p:par>
                        <p:par>
                          <p:cTn id="40" fill="hold">
                            <p:stCondLst>
                              <p:cond delay="5049"/>
                            </p:stCondLst>
                            <p:childTnLst>
                              <p:par>
                                <p:cTn id="41" presetID="22" presetClass="entr" presetSubtype="2"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right)">
                                      <p:cBhvr>
                                        <p:cTn id="43" dur="300"/>
                                        <p:tgtEl>
                                          <p:spTgt spid="21"/>
                                        </p:tgtEl>
                                      </p:cBhvr>
                                    </p:animEffect>
                                  </p:childTnLst>
                                </p:cTn>
                              </p:par>
                            </p:childTnLst>
                          </p:cTn>
                        </p:par>
                        <p:par>
                          <p:cTn id="44" fill="hold">
                            <p:stCondLst>
                              <p:cond delay="5549"/>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childTnLst>
                          </p:cTn>
                        </p:par>
                        <p:par>
                          <p:cTn id="48" fill="hold">
                            <p:stCondLst>
                              <p:cond delay="6049"/>
                            </p:stCondLst>
                            <p:childTnLst>
                              <p:par>
                                <p:cTn id="49" presetID="56"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 by="(-#ppt_w*2)" calcmode="lin" valueType="num">
                                      <p:cBhvr rctx="PPT">
                                        <p:cTn id="51" dur="250" autoRev="1" fill="hold">
                                          <p:stCondLst>
                                            <p:cond delay="0"/>
                                          </p:stCondLst>
                                        </p:cTn>
                                        <p:tgtEl>
                                          <p:spTgt spid="24"/>
                                        </p:tgtEl>
                                        <p:attrNameLst>
                                          <p:attrName>ppt_w</p:attrName>
                                        </p:attrNameLst>
                                      </p:cBhvr>
                                    </p:anim>
                                    <p:anim by="(#ppt_w*0.50)" calcmode="lin" valueType="num">
                                      <p:cBhvr>
                                        <p:cTn id="52" dur="250" decel="50000" autoRev="1" fill="hold">
                                          <p:stCondLst>
                                            <p:cond delay="0"/>
                                          </p:stCondLst>
                                        </p:cTn>
                                        <p:tgtEl>
                                          <p:spTgt spid="24"/>
                                        </p:tgtEl>
                                        <p:attrNameLst>
                                          <p:attrName>ppt_x</p:attrName>
                                        </p:attrNameLst>
                                      </p:cBhvr>
                                    </p:anim>
                                    <p:anim from="(-#ppt_h/2)" to="(#ppt_y)" calcmode="lin" valueType="num">
                                      <p:cBhvr>
                                        <p:cTn id="53" dur="500" fill="hold">
                                          <p:stCondLst>
                                            <p:cond delay="0"/>
                                          </p:stCondLst>
                                        </p:cTn>
                                        <p:tgtEl>
                                          <p:spTgt spid="24"/>
                                        </p:tgtEl>
                                        <p:attrNameLst>
                                          <p:attrName>ppt_y</p:attrName>
                                        </p:attrNameLst>
                                      </p:cBhvr>
                                    </p:anim>
                                    <p:animRot by="21600000">
                                      <p:cBhvr>
                                        <p:cTn id="54" dur="500" fill="hold">
                                          <p:stCondLst>
                                            <p:cond delay="0"/>
                                          </p:stCondLst>
                                        </p:cTn>
                                        <p:tgtEl>
                                          <p:spTgt spid="24"/>
                                        </p:tgtEl>
                                        <p:attrNameLst>
                                          <p:attrName>r</p:attrName>
                                        </p:attrNameLst>
                                      </p:cBhvr>
                                    </p:animRot>
                                  </p:childTnLst>
                                </p:cTn>
                              </p:par>
                            </p:childTnLst>
                          </p:cTn>
                        </p:par>
                        <p:par>
                          <p:cTn id="55" fill="hold">
                            <p:stCondLst>
                              <p:cond delay="7500"/>
                            </p:stCondLst>
                            <p:childTnLst>
                              <p:par>
                                <p:cTn id="56" presetID="22" presetClass="entr" presetSubtype="8"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500"/>
                                        <p:tgtEl>
                                          <p:spTgt spid="25"/>
                                        </p:tgtEl>
                                      </p:cBhvr>
                                    </p:animEffect>
                                  </p:childTnLst>
                                </p:cTn>
                              </p:par>
                            </p:childTnLst>
                          </p:cTn>
                        </p:par>
                        <p:par>
                          <p:cTn id="59" fill="hold">
                            <p:stCondLst>
                              <p:cond delay="8000"/>
                            </p:stCondLst>
                            <p:childTnLst>
                              <p:par>
                                <p:cTn id="60" presetID="14" presetClass="entr" presetSubtype="10"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randombar(horizontal)">
                                      <p:cBhvr>
                                        <p:cTn id="62" dur="750"/>
                                        <p:tgtEl>
                                          <p:spTgt spid="26"/>
                                        </p:tgtEl>
                                      </p:cBhvr>
                                    </p:animEffect>
                                  </p:childTnLst>
                                </p:cTn>
                              </p:par>
                            </p:childTnLst>
                          </p:cTn>
                        </p:par>
                        <p:par>
                          <p:cTn id="63" fill="hold">
                            <p:stCondLst>
                              <p:cond delay="9000"/>
                            </p:stCondLst>
                            <p:childTnLst>
                              <p:par>
                                <p:cTn id="64" presetID="22" presetClass="entr" presetSubtype="2"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300"/>
                                        <p:tgtEl>
                                          <p:spTgt spid="27"/>
                                        </p:tgtEl>
                                      </p:cBhvr>
                                    </p:animEffect>
                                  </p:childTnLst>
                                </p:cTn>
                              </p:par>
                            </p:childTnLst>
                          </p:cTn>
                        </p:par>
                        <p:par>
                          <p:cTn id="67" fill="hold">
                            <p:stCondLst>
                              <p:cond delay="9500"/>
                            </p:stCondLst>
                            <p:childTnLst>
                              <p:par>
                                <p:cTn id="68" presetID="22" presetClass="entr" presetSubtype="8"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wipe(left)">
                                      <p:cBhvr>
                                        <p:cTn id="70" dur="500"/>
                                        <p:tgtEl>
                                          <p:spTgt spid="28"/>
                                        </p:tgtEl>
                                      </p:cBhvr>
                                    </p:animEffect>
                                  </p:childTnLst>
                                </p:cTn>
                              </p:par>
                            </p:childTnLst>
                          </p:cTn>
                        </p:par>
                        <p:par>
                          <p:cTn id="71" fill="hold">
                            <p:stCondLst>
                              <p:cond delay="10000"/>
                            </p:stCondLst>
                            <p:childTnLst>
                              <p:par>
                                <p:cTn id="72" presetID="56" presetClass="entr" presetSubtype="0" fill="hold" grpId="0" nodeType="afterEffect">
                                  <p:stCondLst>
                                    <p:cond delay="0"/>
                                  </p:stCondLst>
                                  <p:iterate type="lt">
                                    <p:tmPct val="10000"/>
                                  </p:iterate>
                                  <p:childTnLst>
                                    <p:set>
                                      <p:cBhvr>
                                        <p:cTn id="73" dur="1" fill="hold">
                                          <p:stCondLst>
                                            <p:cond delay="0"/>
                                          </p:stCondLst>
                                        </p:cTn>
                                        <p:tgtEl>
                                          <p:spTgt spid="29"/>
                                        </p:tgtEl>
                                        <p:attrNameLst>
                                          <p:attrName>style.visibility</p:attrName>
                                        </p:attrNameLst>
                                      </p:cBhvr>
                                      <p:to>
                                        <p:strVal val="visible"/>
                                      </p:to>
                                    </p:set>
                                    <p:anim by="(-#ppt_w*2)" calcmode="lin" valueType="num">
                                      <p:cBhvr rctx="PPT">
                                        <p:cTn id="74" dur="250" autoRev="1" fill="hold">
                                          <p:stCondLst>
                                            <p:cond delay="0"/>
                                          </p:stCondLst>
                                        </p:cTn>
                                        <p:tgtEl>
                                          <p:spTgt spid="29"/>
                                        </p:tgtEl>
                                        <p:attrNameLst>
                                          <p:attrName>ppt_w</p:attrName>
                                        </p:attrNameLst>
                                      </p:cBhvr>
                                    </p:anim>
                                    <p:anim by="(#ppt_w*0.50)" calcmode="lin" valueType="num">
                                      <p:cBhvr>
                                        <p:cTn id="75" dur="250" decel="50000" autoRev="1" fill="hold">
                                          <p:stCondLst>
                                            <p:cond delay="0"/>
                                          </p:stCondLst>
                                        </p:cTn>
                                        <p:tgtEl>
                                          <p:spTgt spid="29"/>
                                        </p:tgtEl>
                                        <p:attrNameLst>
                                          <p:attrName>ppt_x</p:attrName>
                                        </p:attrNameLst>
                                      </p:cBhvr>
                                    </p:anim>
                                    <p:anim from="(-#ppt_h/2)" to="(#ppt_y)" calcmode="lin" valueType="num">
                                      <p:cBhvr>
                                        <p:cTn id="76" dur="500" fill="hold">
                                          <p:stCondLst>
                                            <p:cond delay="0"/>
                                          </p:stCondLst>
                                        </p:cTn>
                                        <p:tgtEl>
                                          <p:spTgt spid="29"/>
                                        </p:tgtEl>
                                        <p:attrNameLst>
                                          <p:attrName>ppt_y</p:attrName>
                                        </p:attrNameLst>
                                      </p:cBhvr>
                                    </p:anim>
                                    <p:animRot by="21600000">
                                      <p:cBhvr>
                                        <p:cTn id="77" dur="500"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animBg="1"/>
      <p:bldP spid="17" grpId="0"/>
      <p:bldP spid="19" grpId="0" animBg="1"/>
      <p:bldP spid="20" grpId="0"/>
      <p:bldP spid="21" grpId="0" animBg="1"/>
      <p:bldP spid="22" grpId="0" animBg="1"/>
      <p:bldP spid="24" grpId="0"/>
      <p:bldP spid="25" grpId="0" animBg="1"/>
      <p:bldP spid="26" grpId="0"/>
      <p:bldP spid="27" grpId="0" animBg="1"/>
      <p:bldP spid="28" grpId="0" animBg="1"/>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0"/>
            <a:ext cx="12908448" cy="7191978"/>
            <a:chOff x="0" y="0"/>
            <a:chExt cx="12908448" cy="7191978"/>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144" y="3429000"/>
              <a:ext cx="5017304" cy="3762978"/>
            </a:xfrm>
            <a:prstGeom prst="rect">
              <a:avLst/>
            </a:prstGeom>
          </p:spPr>
        </p:pic>
      </p:grpSp>
      <p:grpSp>
        <p:nvGrpSpPr>
          <p:cNvPr id="68" name="组合 67"/>
          <p:cNvGrpSpPr/>
          <p:nvPr/>
        </p:nvGrpSpPr>
        <p:grpSpPr>
          <a:xfrm>
            <a:off x="5134708" y="1668781"/>
            <a:ext cx="2329959" cy="550997"/>
            <a:chOff x="3938813" y="3762377"/>
            <a:chExt cx="1699987" cy="402020"/>
          </a:xfrm>
        </p:grpSpPr>
        <p:sp>
          <p:nvSpPr>
            <p:cNvPr id="69" name="平行四边形 68"/>
            <p:cNvSpPr/>
            <p:nvPr/>
          </p:nvSpPr>
          <p:spPr>
            <a:xfrm>
              <a:off x="3938813" y="3762377"/>
              <a:ext cx="1699987" cy="381753"/>
            </a:xfrm>
            <a:prstGeom prst="parallelogram">
              <a:avLst>
                <a:gd name="adj" fmla="val 4551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文本框 69"/>
            <p:cNvSpPr txBox="1"/>
            <p:nvPr/>
          </p:nvSpPr>
          <p:spPr>
            <a:xfrm>
              <a:off x="4141324" y="3783556"/>
              <a:ext cx="1282440" cy="380841"/>
            </a:xfrm>
            <a:prstGeom prst="rect">
              <a:avLst/>
            </a:prstGeom>
            <a:noFill/>
          </p:spPr>
          <p:txBody>
            <a:bodyPr wrap="none" rtlCol="0">
              <a:spAutoFit/>
            </a:bodyPr>
            <a:lstStyle/>
            <a:p>
              <a:r>
                <a:rPr lang="zh-CN" altLang="en-US" sz="2800" spc="300" dirty="0">
                  <a:solidFill>
                    <a:schemeClr val="bg1"/>
                  </a:solidFill>
                  <a:latin typeface="思源黑体 CN Bold" panose="020B0800000000000000" pitchFamily="34" charset="-122"/>
                  <a:ea typeface="思源黑体 CN Bold" panose="020B0800000000000000" pitchFamily="34" charset="-122"/>
                </a:rPr>
                <a:t>第</a:t>
              </a:r>
              <a:r>
                <a:rPr lang="zh-CN" altLang="en-US" sz="2800" spc="300" dirty="0">
                  <a:solidFill>
                    <a:schemeClr val="bg1"/>
                  </a:solidFill>
                  <a:latin typeface="思源黑体 CN Bold" panose="020B0800000000000000" pitchFamily="34" charset="-122"/>
                  <a:ea typeface="思源黑体 CN Bold" panose="020B0800000000000000" pitchFamily="34" charset="-122"/>
                </a:rPr>
                <a:t>二部分</a:t>
              </a:r>
              <a:endParaRPr lang="zh-CN" altLang="en-US" sz="2800" spc="300" dirty="0">
                <a:solidFill>
                  <a:schemeClr val="bg1"/>
                </a:solidFill>
                <a:latin typeface="思源黑体 CN Bold" panose="020B0800000000000000" pitchFamily="34" charset="-122"/>
                <a:ea typeface="思源黑体 CN Bold" panose="020B0800000000000000" pitchFamily="34" charset="-122"/>
              </a:endParaRPr>
            </a:p>
          </p:txBody>
        </p:sp>
      </p:grpSp>
      <p:sp>
        <p:nvSpPr>
          <p:cNvPr id="73" name="文本框 72"/>
          <p:cNvSpPr txBox="1"/>
          <p:nvPr/>
        </p:nvSpPr>
        <p:spPr>
          <a:xfrm>
            <a:off x="4233545" y="3181985"/>
            <a:ext cx="3958590" cy="1198880"/>
          </a:xfrm>
          <a:prstGeom prst="rect">
            <a:avLst/>
          </a:prstGeom>
          <a:noFill/>
        </p:spPr>
        <p:txBody>
          <a:bodyPr wrap="square">
            <a:spAutoFit/>
          </a:bodyPr>
          <a:lstStyle/>
          <a:p>
            <a:pPr algn="dist"/>
            <a:r>
              <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rPr>
              <a:t>电信治理</a:t>
            </a:r>
            <a:endPar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endParaRPr>
          </a:p>
        </p:txBody>
      </p:sp>
      <p:grpSp>
        <p:nvGrpSpPr>
          <p:cNvPr id="2" name="组合 1"/>
          <p:cNvGrpSpPr/>
          <p:nvPr/>
        </p:nvGrpSpPr>
        <p:grpSpPr>
          <a:xfrm>
            <a:off x="3211830" y="2571115"/>
            <a:ext cx="6054725" cy="368300"/>
            <a:chOff x="3860800" y="2032000"/>
            <a:chExt cx="6055603" cy="368300"/>
          </a:xfrm>
        </p:grpSpPr>
        <p:cxnSp>
          <p:nvCxnSpPr>
            <p:cNvPr id="12" name="直接连接符 11"/>
            <p:cNvCxnSpPr/>
            <p:nvPr/>
          </p:nvCxnSpPr>
          <p:spPr>
            <a:xfrm>
              <a:off x="3860800" y="2209800"/>
              <a:ext cx="2133600" cy="0"/>
            </a:xfrm>
            <a:prstGeom prst="line">
              <a:avLst/>
            </a:prstGeom>
            <a:noFill/>
            <a:ln w="6350" cap="flat" cmpd="sng" algn="ctr">
              <a:solidFill>
                <a:srgbClr val="C00000"/>
              </a:solidFill>
              <a:prstDash val="solid"/>
              <a:miter lim="800000"/>
            </a:ln>
            <a:effectLst/>
          </p:spPr>
        </p:cxnSp>
        <p:sp>
          <p:nvSpPr>
            <p:cNvPr id="3" name="五角星 2"/>
            <p:cNvSpPr/>
            <p:nvPr/>
          </p:nvSpPr>
          <p:spPr>
            <a:xfrm>
              <a:off x="6677862" y="2032000"/>
              <a:ext cx="368300" cy="368300"/>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14" name="五角星 11"/>
            <p:cNvSpPr/>
            <p:nvPr/>
          </p:nvSpPr>
          <p:spPr>
            <a:xfrm>
              <a:off x="6369555"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4" name="五角星 12"/>
            <p:cNvSpPr/>
            <p:nvPr/>
          </p:nvSpPr>
          <p:spPr>
            <a:xfrm>
              <a:off x="6061248"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5" name="五角星 4"/>
            <p:cNvSpPr/>
            <p:nvPr/>
          </p:nvSpPr>
          <p:spPr>
            <a:xfrm>
              <a:off x="7450224"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6" name="五角星 5"/>
            <p:cNvSpPr/>
            <p:nvPr/>
          </p:nvSpPr>
          <p:spPr>
            <a:xfrm>
              <a:off x="7141917"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cxnSp>
          <p:nvCxnSpPr>
            <p:cNvPr id="7" name="直接连接符 6"/>
            <p:cNvCxnSpPr/>
            <p:nvPr/>
          </p:nvCxnSpPr>
          <p:spPr>
            <a:xfrm>
              <a:off x="7782803" y="2209800"/>
              <a:ext cx="2133600" cy="0"/>
            </a:xfrm>
            <a:prstGeom prst="line">
              <a:avLst/>
            </a:prstGeom>
            <a:noFill/>
            <a:ln w="6350" cap="flat" cmpd="sng" algn="ctr">
              <a:solidFill>
                <a:srgbClr val="C00000"/>
              </a:solidFill>
              <a:prstDash val="solid"/>
              <a:miter lim="800000"/>
            </a:ln>
            <a:effectLst/>
          </p:spPr>
        </p:cxn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animEffect transition="in" filter="fade">
                                      <p:cBhvr>
                                        <p:cTn id="14" dur="500"/>
                                        <p:tgtEl>
                                          <p:spTgt spid="73"/>
                                        </p:tgtEl>
                                      </p:cBhvr>
                                    </p:animEffect>
                                  </p:childTnLst>
                                </p:cTn>
                              </p:par>
                            </p:childTnLst>
                          </p:cTn>
                        </p:par>
                        <p:par>
                          <p:cTn id="15" fill="hold">
                            <p:stCondLst>
                              <p:cond delay="1149"/>
                            </p:stCondLst>
                            <p:childTnLst>
                              <p:par>
                                <p:cTn id="16" presetID="16" presetClass="entr" presetSubtype="2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grpSp>
        <p:nvGrpSpPr>
          <p:cNvPr id="5" name="13"/>
          <p:cNvGrpSpPr/>
          <p:nvPr/>
        </p:nvGrpSpPr>
        <p:grpSpPr>
          <a:xfrm>
            <a:off x="1312384" y="1539186"/>
            <a:ext cx="1622425" cy="728662"/>
            <a:chOff x="940595" y="1207591"/>
            <a:chExt cx="1622425" cy="728662"/>
          </a:xfrm>
        </p:grpSpPr>
        <p:grpSp>
          <p:nvGrpSpPr>
            <p:cNvPr id="6" name="Group 4"/>
            <p:cNvGrpSpPr>
              <a:grpSpLocks noChangeAspect="1"/>
            </p:cNvGrpSpPr>
            <p:nvPr/>
          </p:nvGrpSpPr>
          <p:grpSpPr bwMode="auto">
            <a:xfrm>
              <a:off x="940595" y="1207591"/>
              <a:ext cx="1622425" cy="728662"/>
              <a:chOff x="832" y="955"/>
              <a:chExt cx="1022" cy="459"/>
            </a:xfrm>
            <a:solidFill>
              <a:srgbClr val="C00000"/>
            </a:solidFill>
          </p:grpSpPr>
          <p:sp>
            <p:nvSpPr>
              <p:cNvPr id="8" name="13-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13-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13-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 name="13-4"/>
            <p:cNvSpPr/>
            <p:nvPr/>
          </p:nvSpPr>
          <p:spPr>
            <a:xfrm>
              <a:off x="1200980" y="1354097"/>
              <a:ext cx="1098479"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第九条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cxnSp>
        <p:nvCxnSpPr>
          <p:cNvPr id="3" name="14"/>
          <p:cNvCxnSpPr/>
          <p:nvPr/>
        </p:nvCxnSpPr>
        <p:spPr>
          <a:xfrm>
            <a:off x="2931634" y="2267848"/>
            <a:ext cx="476540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15"/>
          <p:cNvSpPr/>
          <p:nvPr/>
        </p:nvSpPr>
        <p:spPr>
          <a:xfrm>
            <a:off x="1209318" y="2402625"/>
            <a:ext cx="6377187" cy="829945"/>
          </a:xfrm>
          <a:prstGeom prst="rect">
            <a:avLst/>
          </a:prstGeom>
        </p:spPr>
        <p:txBody>
          <a:bodyPr wrap="square">
            <a:spAutoFit/>
          </a:bodyPr>
          <a:lstStyle/>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第一款</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电信业务经营者应当依法全面落实电话用户真实身份信息登记制度。</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grpSp>
        <p:nvGrpSpPr>
          <p:cNvPr id="15" name="16"/>
          <p:cNvGrpSpPr/>
          <p:nvPr/>
        </p:nvGrpSpPr>
        <p:grpSpPr>
          <a:xfrm>
            <a:off x="1312384" y="3877956"/>
            <a:ext cx="1622425" cy="728662"/>
            <a:chOff x="940595" y="1207591"/>
            <a:chExt cx="1622425" cy="728662"/>
          </a:xfrm>
        </p:grpSpPr>
        <p:grpSp>
          <p:nvGrpSpPr>
            <p:cNvPr id="16" name="Group 4"/>
            <p:cNvGrpSpPr>
              <a:grpSpLocks noChangeAspect="1"/>
            </p:cNvGrpSpPr>
            <p:nvPr/>
          </p:nvGrpSpPr>
          <p:grpSpPr bwMode="auto">
            <a:xfrm>
              <a:off x="940595" y="1207591"/>
              <a:ext cx="1622425" cy="728662"/>
              <a:chOff x="832" y="955"/>
              <a:chExt cx="1022" cy="459"/>
            </a:xfrm>
            <a:solidFill>
              <a:srgbClr val="C00000"/>
            </a:solidFill>
          </p:grpSpPr>
          <p:sp>
            <p:nvSpPr>
              <p:cNvPr id="19" name="16-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16-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16-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7" name="16-4"/>
            <p:cNvSpPr/>
            <p:nvPr/>
          </p:nvSpPr>
          <p:spPr>
            <a:xfrm>
              <a:off x="1200980" y="1354097"/>
              <a:ext cx="1098479"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第十条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cxnSp>
        <p:nvCxnSpPr>
          <p:cNvPr id="22" name="17"/>
          <p:cNvCxnSpPr/>
          <p:nvPr/>
        </p:nvCxnSpPr>
        <p:spPr>
          <a:xfrm>
            <a:off x="2931634" y="4606618"/>
            <a:ext cx="476540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18"/>
          <p:cNvSpPr/>
          <p:nvPr/>
        </p:nvSpPr>
        <p:spPr>
          <a:xfrm>
            <a:off x="1209318" y="4741395"/>
            <a:ext cx="6377187" cy="829945"/>
          </a:xfrm>
          <a:prstGeom prst="rect">
            <a:avLst/>
          </a:prstGeom>
        </p:spPr>
        <p:txBody>
          <a:bodyPr wrap="square">
            <a:spAutoFit/>
          </a:bodyPr>
          <a:lstStyle/>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第一款</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办理电话卡不得超出国家有关规定限制的数量。</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pic>
        <p:nvPicPr>
          <p:cNvPr id="25" name="19"/>
          <p:cNvPicPr>
            <a:picLocks noChangeAspect="1"/>
          </p:cNvPicPr>
          <p:nvPr/>
        </p:nvPicPr>
        <p:blipFill rotWithShape="1">
          <a:blip r:embed="rId1" cstate="print">
            <a:duotone>
              <a:schemeClr val="accent2">
                <a:shade val="45000"/>
                <a:satMod val="135000"/>
              </a:schemeClr>
              <a:prstClr val="white"/>
            </a:duotone>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b="16845"/>
          <a:stretch>
            <a:fillRect/>
          </a:stretch>
        </p:blipFill>
        <p:spPr>
          <a:xfrm>
            <a:off x="7681766" y="1601098"/>
            <a:ext cx="4202088" cy="4367150"/>
          </a:xfrm>
          <a:prstGeom prst="rect">
            <a:avLst/>
          </a:prstGeom>
        </p:spPr>
      </p:pic>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电信治理</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1000"/>
                            </p:stCondLst>
                            <p:childTnLst>
                              <p:par>
                                <p:cTn id="17" presetID="2" presetClass="entr" presetSubtype="4" decel="10000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up)">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grpSp>
        <p:nvGrpSpPr>
          <p:cNvPr id="4" name="13"/>
          <p:cNvGrpSpPr/>
          <p:nvPr/>
        </p:nvGrpSpPr>
        <p:grpSpPr>
          <a:xfrm>
            <a:off x="940595" y="1240012"/>
            <a:ext cx="1622425" cy="728662"/>
            <a:chOff x="940595" y="1207591"/>
            <a:chExt cx="1622425" cy="728662"/>
          </a:xfrm>
        </p:grpSpPr>
        <p:grpSp>
          <p:nvGrpSpPr>
            <p:cNvPr id="5" name="Group 4"/>
            <p:cNvGrpSpPr>
              <a:grpSpLocks noChangeAspect="1"/>
            </p:cNvGrpSpPr>
            <p:nvPr/>
          </p:nvGrpSpPr>
          <p:grpSpPr bwMode="auto">
            <a:xfrm>
              <a:off x="940595" y="1207591"/>
              <a:ext cx="1622425" cy="728662"/>
              <a:chOff x="832" y="955"/>
              <a:chExt cx="1022" cy="459"/>
            </a:xfrm>
            <a:solidFill>
              <a:srgbClr val="C00000"/>
            </a:solidFill>
          </p:grpSpPr>
          <p:sp>
            <p:nvSpPr>
              <p:cNvPr id="7" name="13-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13-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13-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 name="13-4"/>
            <p:cNvSpPr/>
            <p:nvPr/>
          </p:nvSpPr>
          <p:spPr>
            <a:xfrm>
              <a:off x="1110548" y="1364145"/>
              <a:ext cx="1358865"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第十四条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15" name="14"/>
          <p:cNvSpPr/>
          <p:nvPr/>
        </p:nvSpPr>
        <p:spPr>
          <a:xfrm>
            <a:off x="2704854" y="1633707"/>
            <a:ext cx="7554513" cy="368300"/>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dirty="0">
                <a:solidFill>
                  <a:schemeClr val="bg2">
                    <a:lumMod val="10000"/>
                  </a:schemeClr>
                </a:solidFill>
                <a:latin typeface="阿里巴巴普惠体 B" panose="00020600040101010101" charset="-122"/>
                <a:ea typeface="阿里巴巴普惠体 B" panose="00020600040101010101" charset="-122"/>
              </a:rPr>
              <a:t>任何单位和个人不得非法制造、买卖、提供或者使用下列设备、软件：</a:t>
            </a:r>
            <a:endParaRPr lang="zh-CN" altLang="en-US" dirty="0">
              <a:solidFill>
                <a:schemeClr val="bg2">
                  <a:lumMod val="10000"/>
                </a:schemeClr>
              </a:solidFill>
              <a:latin typeface="阿里巴巴普惠体 B" panose="00020600040101010101" charset="-122"/>
              <a:ea typeface="阿里巴巴普惠体 B" panose="00020600040101010101" charset="-122"/>
            </a:endParaRPr>
          </a:p>
        </p:txBody>
      </p:sp>
      <p:grpSp>
        <p:nvGrpSpPr>
          <p:cNvPr id="16" name="15"/>
          <p:cNvGrpSpPr/>
          <p:nvPr/>
        </p:nvGrpSpPr>
        <p:grpSpPr>
          <a:xfrm>
            <a:off x="3776100" y="2215817"/>
            <a:ext cx="7554513" cy="585365"/>
            <a:chOff x="3302656" y="1507747"/>
            <a:chExt cx="7482485" cy="1668248"/>
          </a:xfrm>
        </p:grpSpPr>
        <p:sp>
          <p:nvSpPr>
            <p:cNvPr id="17" name="15-1"/>
            <p:cNvSpPr/>
            <p:nvPr/>
          </p:nvSpPr>
          <p:spPr>
            <a:xfrm>
              <a:off x="3302656" y="1507747"/>
              <a:ext cx="7482485"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9" name="15-2"/>
            <p:cNvSpPr/>
            <p:nvPr/>
          </p:nvSpPr>
          <p:spPr>
            <a:xfrm>
              <a:off x="3475983" y="1885300"/>
              <a:ext cx="7114117" cy="1049628"/>
            </a:xfrm>
            <a:prstGeom prst="rect">
              <a:avLst/>
            </a:prstGeom>
          </p:spPr>
          <p:txBody>
            <a:bodyPr wrap="square">
              <a:spAutoFit/>
            </a:bodyPr>
            <a:lstStyle/>
            <a:p>
              <a:pPr lvl="0" algn="just">
                <a:defRPr/>
              </a:pPr>
              <a:r>
                <a:rPr lang="zh-CN" altLang="en-US" dirty="0">
                  <a:latin typeface="阿里巴巴普惠体 B" panose="00020600040101010101" charset="-122"/>
                  <a:ea typeface="阿里巴巴普惠体 B" panose="00020600040101010101" charset="-122"/>
                  <a:sym typeface="思源黑体" panose="020B0500000000000000" pitchFamily="34" charset="-122"/>
                </a:rPr>
                <a:t>电话卡批量插入设备；</a:t>
              </a:r>
              <a:endParaRPr kumimoji="0" lang="zh-CN" altLang="en-US"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20" name="16"/>
          <p:cNvSpPr/>
          <p:nvPr/>
        </p:nvSpPr>
        <p:spPr>
          <a:xfrm>
            <a:off x="2704854" y="2214392"/>
            <a:ext cx="1071246" cy="585365"/>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5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（一）</a:t>
            </a:r>
            <a:endParaRPr kumimoji="0" lang="zh-CN" altLang="en-US" sz="25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21" name="17"/>
          <p:cNvGrpSpPr/>
          <p:nvPr/>
        </p:nvGrpSpPr>
        <p:grpSpPr>
          <a:xfrm>
            <a:off x="3776100" y="2959395"/>
            <a:ext cx="7554513" cy="740728"/>
            <a:chOff x="3302656" y="1507747"/>
            <a:chExt cx="7482485" cy="2111021"/>
          </a:xfrm>
        </p:grpSpPr>
        <p:sp>
          <p:nvSpPr>
            <p:cNvPr id="22" name="17-1"/>
            <p:cNvSpPr/>
            <p:nvPr/>
          </p:nvSpPr>
          <p:spPr>
            <a:xfrm>
              <a:off x="3302656" y="1507747"/>
              <a:ext cx="7482485" cy="2111021"/>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4" name="17-2"/>
            <p:cNvSpPr/>
            <p:nvPr/>
          </p:nvSpPr>
          <p:spPr>
            <a:xfrm>
              <a:off x="3475983" y="1713483"/>
              <a:ext cx="7114117" cy="1838659"/>
            </a:xfrm>
            <a:prstGeom prst="rect">
              <a:avLst/>
            </a:prstGeom>
          </p:spPr>
          <p:txBody>
            <a:bodyPr wrap="square">
              <a:spAutoFit/>
            </a:bodyPr>
            <a:lstStyle/>
            <a:p>
              <a:pPr lvl="0" algn="just">
                <a:defRPr/>
              </a:pPr>
              <a:r>
                <a:rPr lang="zh-CN" altLang="en-US" dirty="0">
                  <a:latin typeface="阿里巴巴普惠体 B" panose="00020600040101010101" charset="-122"/>
                  <a:ea typeface="阿里巴巴普惠体 B" panose="00020600040101010101" charset="-122"/>
                  <a:sym typeface="思源黑体" panose="020B0500000000000000" pitchFamily="34" charset="-122"/>
                </a:rPr>
                <a:t>具有改变主叫号码、虚拟拨号、互联网电话违规接入公用电信网络等功能的设备、软件；</a:t>
              </a:r>
              <a:endParaRPr kumimoji="0" lang="zh-CN" altLang="en-US"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25" name="18"/>
          <p:cNvSpPr/>
          <p:nvPr/>
        </p:nvSpPr>
        <p:spPr>
          <a:xfrm>
            <a:off x="2704854" y="3062067"/>
            <a:ext cx="1071246" cy="585365"/>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5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（二）</a:t>
            </a:r>
            <a:endParaRPr kumimoji="0" lang="zh-CN" altLang="en-US" sz="25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26" name="19"/>
          <p:cNvGrpSpPr/>
          <p:nvPr/>
        </p:nvGrpSpPr>
        <p:grpSpPr>
          <a:xfrm>
            <a:off x="3776100" y="3843650"/>
            <a:ext cx="7554513" cy="740728"/>
            <a:chOff x="3302656" y="1507747"/>
            <a:chExt cx="7482485" cy="2111021"/>
          </a:xfrm>
        </p:grpSpPr>
        <p:sp>
          <p:nvSpPr>
            <p:cNvPr id="27" name="19-1"/>
            <p:cNvSpPr/>
            <p:nvPr/>
          </p:nvSpPr>
          <p:spPr>
            <a:xfrm>
              <a:off x="3302656" y="1507747"/>
              <a:ext cx="7482485" cy="2111021"/>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 name="19-2"/>
            <p:cNvSpPr/>
            <p:nvPr/>
          </p:nvSpPr>
          <p:spPr>
            <a:xfrm>
              <a:off x="3475983" y="1742119"/>
              <a:ext cx="7114117" cy="1838659"/>
            </a:xfrm>
            <a:prstGeom prst="rect">
              <a:avLst/>
            </a:prstGeom>
          </p:spPr>
          <p:txBody>
            <a:bodyPr wrap="square">
              <a:spAutoFit/>
            </a:bodyPr>
            <a:lstStyle/>
            <a:p>
              <a:pPr lvl="0" algn="just">
                <a:defRPr/>
              </a:pPr>
              <a:r>
                <a:rPr lang="zh-CN" altLang="en-US" dirty="0">
                  <a:latin typeface="阿里巴巴普惠体 B" panose="00020600040101010101" charset="-122"/>
                  <a:ea typeface="阿里巴巴普惠体 B" panose="00020600040101010101" charset="-122"/>
                  <a:sym typeface="思源黑体" panose="020B0500000000000000" pitchFamily="34" charset="-122"/>
                </a:rPr>
                <a:t>批量账号、网络地址自动切换系统，批量接收提供短信验证、语音验证的平台；</a:t>
              </a:r>
              <a:endParaRPr kumimoji="0" lang="zh-CN" altLang="en-US"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29" name="110"/>
          <p:cNvSpPr/>
          <p:nvPr/>
        </p:nvSpPr>
        <p:spPr>
          <a:xfrm>
            <a:off x="2704854" y="3928413"/>
            <a:ext cx="1071246" cy="585365"/>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5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（三）</a:t>
            </a:r>
            <a:endParaRPr kumimoji="0" lang="zh-CN" altLang="en-US" sz="25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30" name="111"/>
          <p:cNvGrpSpPr/>
          <p:nvPr/>
        </p:nvGrpSpPr>
        <p:grpSpPr>
          <a:xfrm>
            <a:off x="3776100" y="4707808"/>
            <a:ext cx="7554513" cy="585365"/>
            <a:chOff x="3302656" y="1507747"/>
            <a:chExt cx="7482485" cy="1668248"/>
          </a:xfrm>
        </p:grpSpPr>
        <p:sp>
          <p:nvSpPr>
            <p:cNvPr id="31" name="111-1"/>
            <p:cNvSpPr/>
            <p:nvPr/>
          </p:nvSpPr>
          <p:spPr>
            <a:xfrm>
              <a:off x="3302656" y="1507747"/>
              <a:ext cx="7482485"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 name="111-2"/>
            <p:cNvSpPr/>
            <p:nvPr/>
          </p:nvSpPr>
          <p:spPr>
            <a:xfrm>
              <a:off x="3475983" y="1885300"/>
              <a:ext cx="7114117" cy="1049628"/>
            </a:xfrm>
            <a:prstGeom prst="rect">
              <a:avLst/>
            </a:prstGeom>
          </p:spPr>
          <p:txBody>
            <a:bodyPr wrap="square">
              <a:spAutoFit/>
            </a:bodyPr>
            <a:lstStyle/>
            <a:p>
              <a:pPr lvl="0" algn="just">
                <a:defRPr/>
              </a:pPr>
              <a:r>
                <a:rPr lang="zh-CN" altLang="en-US" dirty="0">
                  <a:latin typeface="阿里巴巴普惠体 B" panose="00020600040101010101" charset="-122"/>
                  <a:ea typeface="阿里巴巴普惠体 B" panose="00020600040101010101" charset="-122"/>
                  <a:sym typeface="思源黑体" panose="020B0500000000000000" pitchFamily="34" charset="-122"/>
                </a:rPr>
                <a:t>其他用于实施电信网络诈骗等违法犯罪的设备、软件。</a:t>
              </a:r>
              <a:endParaRPr kumimoji="0" lang="zh-CN" altLang="en-US"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33" name="112"/>
          <p:cNvSpPr/>
          <p:nvPr/>
        </p:nvSpPr>
        <p:spPr>
          <a:xfrm>
            <a:off x="2704854" y="4706383"/>
            <a:ext cx="1071246" cy="585365"/>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5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（四）</a:t>
            </a:r>
            <a:endParaRPr kumimoji="0" lang="zh-CN" altLang="en-US" sz="25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34" name="113"/>
          <p:cNvGrpSpPr/>
          <p:nvPr/>
        </p:nvGrpSpPr>
        <p:grpSpPr>
          <a:xfrm>
            <a:off x="611753" y="5509629"/>
            <a:ext cx="10968495" cy="786991"/>
            <a:chOff x="812176" y="2461973"/>
            <a:chExt cx="7472921" cy="786991"/>
          </a:xfrm>
        </p:grpSpPr>
        <p:grpSp>
          <p:nvGrpSpPr>
            <p:cNvPr id="35" name="组合 34"/>
            <p:cNvGrpSpPr/>
            <p:nvPr/>
          </p:nvGrpSpPr>
          <p:grpSpPr>
            <a:xfrm>
              <a:off x="812176" y="2461973"/>
              <a:ext cx="7472921" cy="786991"/>
              <a:chOff x="812176" y="2461973"/>
              <a:chExt cx="7472921" cy="786991"/>
            </a:xfrm>
          </p:grpSpPr>
          <p:sp>
            <p:nvSpPr>
              <p:cNvPr id="37" name="113-1"/>
              <p:cNvSpPr/>
              <p:nvPr/>
            </p:nvSpPr>
            <p:spPr>
              <a:xfrm>
                <a:off x="812176" y="2461973"/>
                <a:ext cx="7472921" cy="786991"/>
              </a:xfrm>
              <a:prstGeom prst="roundRect">
                <a:avLst>
                  <a:gd name="adj" fmla="val 658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113-2"/>
              <p:cNvCxnSpPr/>
              <p:nvPr/>
            </p:nvCxnSpPr>
            <p:spPr>
              <a:xfrm>
                <a:off x="812176" y="2859146"/>
                <a:ext cx="4266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113-3"/>
              <p:cNvSpPr/>
              <p:nvPr/>
            </p:nvSpPr>
            <p:spPr>
              <a:xfrm>
                <a:off x="1206205" y="2752927"/>
                <a:ext cx="144335" cy="2124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113-4"/>
            <p:cNvSpPr/>
            <p:nvPr/>
          </p:nvSpPr>
          <p:spPr>
            <a:xfrm>
              <a:off x="1370533" y="2503040"/>
              <a:ext cx="6731418" cy="706755"/>
            </a:xfrm>
            <a:prstGeom prst="rect">
              <a:avLst/>
            </a:prstGeom>
          </p:spPr>
          <p:txBody>
            <a:bodyPr wrap="square">
              <a:spAutoFit/>
            </a:bodyPr>
            <a:lstStyle/>
            <a:p>
              <a:pPr lvl="0" indent="0" algn="just" defTabSz="913765">
                <a:spcBef>
                  <a:spcPts val="0"/>
                </a:spcBef>
                <a:buFont typeface="Wingdings" panose="05000000000000000000" pitchFamily="2" charset="2"/>
                <a:buNone/>
                <a:defRPr/>
              </a:pPr>
              <a:r>
                <a:rPr lang="zh-CN" altLang="en-US" sz="2000" kern="0" dirty="0">
                  <a:solidFill>
                    <a:schemeClr val="bg1"/>
                  </a:solidFill>
                  <a:latin typeface="阿里巴巴普惠体 B" panose="00020600040101010101" charset="-122"/>
                  <a:ea typeface="阿里巴巴普惠体 B" panose="00020600040101010101" charset="-122"/>
                  <a:sym typeface="字魂58号-创中黑-Regular" panose="00000500000000000000" pitchFamily="2" charset="-122"/>
                </a:rPr>
                <a:t>电信业务经营者、互联网服务提供者应当采取技术措施，及时识别、阻断前款规定的非法设备、软件接入网络，并向公安机关和相关行业主管部门报告。</a:t>
              </a:r>
              <a:endParaRPr lang="zh-CN" altLang="en-US" sz="2000" kern="0" dirty="0">
                <a:solidFill>
                  <a:schemeClr val="bg1"/>
                </a:solidFill>
                <a:uFillTx/>
                <a:latin typeface="阿里巴巴普惠体 B" panose="00020600040101010101" charset="-122"/>
                <a:ea typeface="阿里巴巴普惠体 B" panose="00020600040101010101" charset="-122"/>
                <a:sym typeface="字魂58号-创中黑-Regular" panose="00000500000000000000" pitchFamily="2" charset="-122"/>
              </a:endParaRPr>
            </a:p>
          </p:txBody>
        </p:sp>
      </p:grpSp>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电信治理</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4" decel="10000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2" decel="10000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1+#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4" decel="100000"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fill="hold"/>
                                        <p:tgtEl>
                                          <p:spTgt spid="29"/>
                                        </p:tgtEl>
                                        <p:attrNameLst>
                                          <p:attrName>ppt_x</p:attrName>
                                        </p:attrNameLst>
                                      </p:cBhvr>
                                      <p:tavLst>
                                        <p:tav tm="0">
                                          <p:val>
                                            <p:strVal val="#ppt_x"/>
                                          </p:val>
                                        </p:tav>
                                        <p:tav tm="100000">
                                          <p:val>
                                            <p:strVal val="#ppt_x"/>
                                          </p:val>
                                        </p:tav>
                                      </p:tavLst>
                                    </p:anim>
                                    <p:anim calcmode="lin" valueType="num">
                                      <p:cBhvr additive="base">
                                        <p:cTn id="35" dur="500" fill="hold"/>
                                        <p:tgtEl>
                                          <p:spTgt spid="29"/>
                                        </p:tgtEl>
                                        <p:attrNameLst>
                                          <p:attrName>ppt_y</p:attrName>
                                        </p:attrNameLst>
                                      </p:cBhvr>
                                      <p:tavLst>
                                        <p:tav tm="0">
                                          <p:val>
                                            <p:strVal val="1+#ppt_h/2"/>
                                          </p:val>
                                        </p:tav>
                                        <p:tav tm="100000">
                                          <p:val>
                                            <p:strVal val="#ppt_y"/>
                                          </p:val>
                                        </p:tav>
                                      </p:tavLst>
                                    </p:anim>
                                  </p:childTnLst>
                                </p:cTn>
                              </p:par>
                              <p:par>
                                <p:cTn id="36" presetID="2" presetClass="entr" presetSubtype="2" decel="10000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1+#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4" decel="100000"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par>
                                <p:cTn id="45" presetID="2" presetClass="entr" presetSubtype="2" decel="10000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1+#ppt_w/2"/>
                                          </p:val>
                                        </p:tav>
                                        <p:tav tm="100000">
                                          <p:val>
                                            <p:strVal val="#ppt_x"/>
                                          </p:val>
                                        </p:tav>
                                      </p:tavLst>
                                    </p:anim>
                                    <p:anim calcmode="lin" valueType="num">
                                      <p:cBhvr additive="base">
                                        <p:cTn id="48" dur="500" fill="hold"/>
                                        <p:tgtEl>
                                          <p:spTgt spid="30"/>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3" presetClass="entr" presetSubtype="528"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1000" fill="hold"/>
                                        <p:tgtEl>
                                          <p:spTgt spid="34"/>
                                        </p:tgtEl>
                                        <p:attrNameLst>
                                          <p:attrName>ppt_w</p:attrName>
                                        </p:attrNameLst>
                                      </p:cBhvr>
                                      <p:tavLst>
                                        <p:tav tm="0">
                                          <p:val>
                                            <p:fltVal val="0"/>
                                          </p:val>
                                        </p:tav>
                                        <p:tav tm="100000">
                                          <p:val>
                                            <p:strVal val="#ppt_w"/>
                                          </p:val>
                                        </p:tav>
                                      </p:tavLst>
                                    </p:anim>
                                    <p:anim calcmode="lin" valueType="num">
                                      <p:cBhvr>
                                        <p:cTn id="53" dur="1000" fill="hold"/>
                                        <p:tgtEl>
                                          <p:spTgt spid="34"/>
                                        </p:tgtEl>
                                        <p:attrNameLst>
                                          <p:attrName>ppt_h</p:attrName>
                                        </p:attrNameLst>
                                      </p:cBhvr>
                                      <p:tavLst>
                                        <p:tav tm="0">
                                          <p:val>
                                            <p:fltVal val="0"/>
                                          </p:val>
                                        </p:tav>
                                        <p:tav tm="100000">
                                          <p:val>
                                            <p:strVal val="#ppt_h"/>
                                          </p:val>
                                        </p:tav>
                                      </p:tavLst>
                                    </p:anim>
                                    <p:anim calcmode="lin" valueType="num">
                                      <p:cBhvr>
                                        <p:cTn id="54" dur="1000" fill="hold"/>
                                        <p:tgtEl>
                                          <p:spTgt spid="34"/>
                                        </p:tgtEl>
                                        <p:attrNameLst>
                                          <p:attrName>ppt_x</p:attrName>
                                        </p:attrNameLst>
                                      </p:cBhvr>
                                      <p:tavLst>
                                        <p:tav tm="0">
                                          <p:val>
                                            <p:fltVal val="0.5"/>
                                          </p:val>
                                        </p:tav>
                                        <p:tav tm="100000">
                                          <p:val>
                                            <p:strVal val="#ppt_x"/>
                                          </p:val>
                                        </p:tav>
                                      </p:tavLst>
                                    </p:anim>
                                    <p:anim calcmode="lin" valueType="num">
                                      <p:cBhvr>
                                        <p:cTn id="55" dur="1000" fill="hold"/>
                                        <p:tgtEl>
                                          <p:spTgt spid="3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animBg="1"/>
      <p:bldP spid="25" grpId="0" animBg="1"/>
      <p:bldP spid="29"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0"/>
            <a:ext cx="12908448" cy="7191978"/>
            <a:chOff x="0" y="0"/>
            <a:chExt cx="12908448" cy="7191978"/>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144" y="3429000"/>
              <a:ext cx="5017304" cy="3762978"/>
            </a:xfrm>
            <a:prstGeom prst="rect">
              <a:avLst/>
            </a:prstGeom>
          </p:spPr>
        </p:pic>
      </p:grpSp>
      <p:grpSp>
        <p:nvGrpSpPr>
          <p:cNvPr id="68" name="组合 67"/>
          <p:cNvGrpSpPr/>
          <p:nvPr/>
        </p:nvGrpSpPr>
        <p:grpSpPr>
          <a:xfrm>
            <a:off x="5134708" y="1668781"/>
            <a:ext cx="2329959" cy="550997"/>
            <a:chOff x="3938813" y="3762377"/>
            <a:chExt cx="1699987" cy="402020"/>
          </a:xfrm>
        </p:grpSpPr>
        <p:sp>
          <p:nvSpPr>
            <p:cNvPr id="69" name="平行四边形 68"/>
            <p:cNvSpPr/>
            <p:nvPr/>
          </p:nvSpPr>
          <p:spPr>
            <a:xfrm>
              <a:off x="3938813" y="3762377"/>
              <a:ext cx="1699987" cy="381753"/>
            </a:xfrm>
            <a:prstGeom prst="parallelogram">
              <a:avLst>
                <a:gd name="adj" fmla="val 4551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文本框 69"/>
            <p:cNvSpPr txBox="1"/>
            <p:nvPr/>
          </p:nvSpPr>
          <p:spPr>
            <a:xfrm>
              <a:off x="4141324" y="3783556"/>
              <a:ext cx="1282440" cy="380841"/>
            </a:xfrm>
            <a:prstGeom prst="rect">
              <a:avLst/>
            </a:prstGeom>
            <a:noFill/>
          </p:spPr>
          <p:txBody>
            <a:bodyPr wrap="none" rtlCol="0">
              <a:spAutoFit/>
            </a:bodyPr>
            <a:lstStyle/>
            <a:p>
              <a:r>
                <a:rPr lang="zh-CN" altLang="en-US" sz="2800" spc="300" dirty="0">
                  <a:solidFill>
                    <a:schemeClr val="bg1"/>
                  </a:solidFill>
                  <a:latin typeface="思源黑体 CN Bold" panose="020B0800000000000000" pitchFamily="34" charset="-122"/>
                  <a:ea typeface="思源黑体 CN Bold" panose="020B0800000000000000" pitchFamily="34" charset="-122"/>
                </a:rPr>
                <a:t>第</a:t>
              </a:r>
              <a:r>
                <a:rPr lang="zh-CN" altLang="en-US" sz="2800" spc="300" dirty="0">
                  <a:solidFill>
                    <a:schemeClr val="bg1"/>
                  </a:solidFill>
                  <a:latin typeface="思源黑体 CN Bold" panose="020B0800000000000000" pitchFamily="34" charset="-122"/>
                  <a:ea typeface="思源黑体 CN Bold" panose="020B0800000000000000" pitchFamily="34" charset="-122"/>
                </a:rPr>
                <a:t>三部分</a:t>
              </a:r>
              <a:endParaRPr lang="zh-CN" altLang="en-US" sz="2800" spc="300" dirty="0">
                <a:solidFill>
                  <a:schemeClr val="bg1"/>
                </a:solidFill>
                <a:latin typeface="思源黑体 CN Bold" panose="020B0800000000000000" pitchFamily="34" charset="-122"/>
                <a:ea typeface="思源黑体 CN Bold" panose="020B0800000000000000" pitchFamily="34" charset="-122"/>
              </a:endParaRPr>
            </a:p>
          </p:txBody>
        </p:sp>
      </p:grpSp>
      <p:sp>
        <p:nvSpPr>
          <p:cNvPr id="73" name="文本框 72"/>
          <p:cNvSpPr txBox="1"/>
          <p:nvPr/>
        </p:nvSpPr>
        <p:spPr>
          <a:xfrm>
            <a:off x="4233545" y="3181985"/>
            <a:ext cx="3958590" cy="1198880"/>
          </a:xfrm>
          <a:prstGeom prst="rect">
            <a:avLst/>
          </a:prstGeom>
          <a:noFill/>
        </p:spPr>
        <p:txBody>
          <a:bodyPr wrap="square">
            <a:spAutoFit/>
          </a:bodyPr>
          <a:lstStyle/>
          <a:p>
            <a:pPr algn="dist"/>
            <a:r>
              <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rPr>
              <a:t>金融治理</a:t>
            </a:r>
            <a:endPar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endParaRPr>
          </a:p>
        </p:txBody>
      </p:sp>
      <p:grpSp>
        <p:nvGrpSpPr>
          <p:cNvPr id="2" name="组合 1"/>
          <p:cNvGrpSpPr/>
          <p:nvPr/>
        </p:nvGrpSpPr>
        <p:grpSpPr>
          <a:xfrm>
            <a:off x="3211830" y="2571115"/>
            <a:ext cx="6054725" cy="368300"/>
            <a:chOff x="3860800" y="2032000"/>
            <a:chExt cx="6055603" cy="368300"/>
          </a:xfrm>
        </p:grpSpPr>
        <p:cxnSp>
          <p:nvCxnSpPr>
            <p:cNvPr id="12" name="直接连接符 11"/>
            <p:cNvCxnSpPr/>
            <p:nvPr/>
          </p:nvCxnSpPr>
          <p:spPr>
            <a:xfrm>
              <a:off x="3860800" y="2209800"/>
              <a:ext cx="2133600" cy="0"/>
            </a:xfrm>
            <a:prstGeom prst="line">
              <a:avLst/>
            </a:prstGeom>
            <a:noFill/>
            <a:ln w="6350" cap="flat" cmpd="sng" algn="ctr">
              <a:solidFill>
                <a:srgbClr val="C00000"/>
              </a:solidFill>
              <a:prstDash val="solid"/>
              <a:miter lim="800000"/>
            </a:ln>
            <a:effectLst/>
          </p:spPr>
        </p:cxnSp>
        <p:sp>
          <p:nvSpPr>
            <p:cNvPr id="3" name="五角星 2"/>
            <p:cNvSpPr/>
            <p:nvPr/>
          </p:nvSpPr>
          <p:spPr>
            <a:xfrm>
              <a:off x="6677862" y="2032000"/>
              <a:ext cx="368300" cy="368300"/>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14" name="五角星 11"/>
            <p:cNvSpPr/>
            <p:nvPr/>
          </p:nvSpPr>
          <p:spPr>
            <a:xfrm>
              <a:off x="6369555"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4" name="五角星 12"/>
            <p:cNvSpPr/>
            <p:nvPr/>
          </p:nvSpPr>
          <p:spPr>
            <a:xfrm>
              <a:off x="6061248"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5" name="五角星 4"/>
            <p:cNvSpPr/>
            <p:nvPr/>
          </p:nvSpPr>
          <p:spPr>
            <a:xfrm>
              <a:off x="7450224"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6" name="五角星 5"/>
            <p:cNvSpPr/>
            <p:nvPr/>
          </p:nvSpPr>
          <p:spPr>
            <a:xfrm>
              <a:off x="7141917"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cxnSp>
          <p:nvCxnSpPr>
            <p:cNvPr id="7" name="直接连接符 6"/>
            <p:cNvCxnSpPr/>
            <p:nvPr/>
          </p:nvCxnSpPr>
          <p:spPr>
            <a:xfrm>
              <a:off x="7782803" y="2209800"/>
              <a:ext cx="2133600" cy="0"/>
            </a:xfrm>
            <a:prstGeom prst="line">
              <a:avLst/>
            </a:prstGeom>
            <a:noFill/>
            <a:ln w="6350" cap="flat" cmpd="sng" algn="ctr">
              <a:solidFill>
                <a:srgbClr val="C00000"/>
              </a:solidFill>
              <a:prstDash val="solid"/>
              <a:miter lim="800000"/>
            </a:ln>
            <a:effectLst/>
          </p:spPr>
        </p:cxn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animEffect transition="in" filter="fade">
                                      <p:cBhvr>
                                        <p:cTn id="14" dur="500"/>
                                        <p:tgtEl>
                                          <p:spTgt spid="73"/>
                                        </p:tgtEl>
                                      </p:cBhvr>
                                    </p:animEffect>
                                  </p:childTnLst>
                                </p:cTn>
                              </p:par>
                            </p:childTnLst>
                          </p:cTn>
                        </p:par>
                        <p:par>
                          <p:cTn id="15" fill="hold">
                            <p:stCondLst>
                              <p:cond delay="1149"/>
                            </p:stCondLst>
                            <p:childTnLst>
                              <p:par>
                                <p:cTn id="16" presetID="16" presetClass="entr" presetSubtype="2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grpSp>
        <p:nvGrpSpPr>
          <p:cNvPr id="4" name="13"/>
          <p:cNvGrpSpPr/>
          <p:nvPr/>
        </p:nvGrpSpPr>
        <p:grpSpPr>
          <a:xfrm>
            <a:off x="994383" y="1809942"/>
            <a:ext cx="1622425" cy="728662"/>
            <a:chOff x="940595" y="1207591"/>
            <a:chExt cx="1622425" cy="728662"/>
          </a:xfrm>
        </p:grpSpPr>
        <p:grpSp>
          <p:nvGrpSpPr>
            <p:cNvPr id="5" name="Group 4"/>
            <p:cNvGrpSpPr>
              <a:grpSpLocks noChangeAspect="1"/>
            </p:cNvGrpSpPr>
            <p:nvPr/>
          </p:nvGrpSpPr>
          <p:grpSpPr bwMode="auto">
            <a:xfrm>
              <a:off x="940595" y="1207591"/>
              <a:ext cx="1622425" cy="728662"/>
              <a:chOff x="832" y="955"/>
              <a:chExt cx="1022" cy="459"/>
            </a:xfrm>
            <a:solidFill>
              <a:srgbClr val="C00000"/>
            </a:solidFill>
          </p:grpSpPr>
          <p:sp>
            <p:nvSpPr>
              <p:cNvPr id="7" name="13-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13-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13-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 name="13-4"/>
            <p:cNvSpPr/>
            <p:nvPr/>
          </p:nvSpPr>
          <p:spPr>
            <a:xfrm>
              <a:off x="1110548" y="1364145"/>
              <a:ext cx="1358865"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第十五条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11" name="14"/>
          <p:cNvSpPr>
            <a:spLocks noChangeArrowheads="1"/>
          </p:cNvSpPr>
          <p:nvPr/>
        </p:nvSpPr>
        <p:spPr bwMode="auto">
          <a:xfrm>
            <a:off x="870393" y="2729852"/>
            <a:ext cx="2731062" cy="2969895"/>
          </a:xfrm>
          <a:prstGeom prst="rect">
            <a:avLst/>
          </a:prstGeom>
          <a:noFill/>
          <a:ln w="9525">
            <a:noFill/>
            <a:miter lim="800000"/>
          </a:ln>
        </p:spPr>
        <p:txBody>
          <a:bodyPr wrap="square" lIns="91431" tIns="45716" rIns="91431" bIns="45716">
            <a:spAutoFit/>
          </a:bodyPr>
          <a:lstStyle/>
          <a:p>
            <a:pPr algn="just" defTabSz="913130" fontAlgn="base">
              <a:lnSpc>
                <a:spcPct val="130000"/>
              </a:lnSpc>
              <a:spcBef>
                <a:spcPct val="0"/>
              </a:spcBef>
              <a:spcAft>
                <a:spcPts val="500"/>
              </a:spcAft>
            </a:pPr>
            <a:r>
              <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rPr>
              <a:t>银行业金融机构、非银行支付机构为客户开立银行账户、支付账户及提供支付结算服务，和与客户业务关系存续期间，应当建立客户尽职调查制度，依法识别受益所有人，采取相应风险管理措施，防范银行账户、支付账户等被用于电信网络诈骗活动。</a:t>
            </a:r>
            <a:endPar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endParaRPr>
          </a:p>
        </p:txBody>
      </p:sp>
      <p:grpSp>
        <p:nvGrpSpPr>
          <p:cNvPr id="12" name="15"/>
          <p:cNvGrpSpPr/>
          <p:nvPr/>
        </p:nvGrpSpPr>
        <p:grpSpPr>
          <a:xfrm>
            <a:off x="8467389" y="1825195"/>
            <a:ext cx="1622425" cy="728662"/>
            <a:chOff x="940595" y="1207591"/>
            <a:chExt cx="1622425" cy="728662"/>
          </a:xfrm>
        </p:grpSpPr>
        <p:grpSp>
          <p:nvGrpSpPr>
            <p:cNvPr id="13" name="Group 4"/>
            <p:cNvGrpSpPr>
              <a:grpSpLocks noChangeAspect="1"/>
            </p:cNvGrpSpPr>
            <p:nvPr/>
          </p:nvGrpSpPr>
          <p:grpSpPr bwMode="auto">
            <a:xfrm>
              <a:off x="940595" y="1207591"/>
              <a:ext cx="1622425" cy="728662"/>
              <a:chOff x="832" y="955"/>
              <a:chExt cx="1022" cy="459"/>
            </a:xfrm>
            <a:solidFill>
              <a:srgbClr val="C00000"/>
            </a:solidFill>
          </p:grpSpPr>
          <p:sp>
            <p:nvSpPr>
              <p:cNvPr id="15" name="15-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15-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15-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15-4"/>
            <p:cNvSpPr/>
            <p:nvPr/>
          </p:nvSpPr>
          <p:spPr>
            <a:xfrm>
              <a:off x="1110548" y="1364145"/>
              <a:ext cx="1358865"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第二十条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20" name="16"/>
          <p:cNvSpPr>
            <a:spLocks noChangeArrowheads="1"/>
          </p:cNvSpPr>
          <p:nvPr/>
        </p:nvSpPr>
        <p:spPr bwMode="auto">
          <a:xfrm>
            <a:off x="8107685" y="2745105"/>
            <a:ext cx="3294603" cy="3033395"/>
          </a:xfrm>
          <a:prstGeom prst="rect">
            <a:avLst/>
          </a:prstGeom>
          <a:noFill/>
          <a:ln w="9525">
            <a:noFill/>
            <a:miter lim="800000"/>
          </a:ln>
        </p:spPr>
        <p:txBody>
          <a:bodyPr wrap="square" lIns="91431" tIns="45716" rIns="91431" bIns="45716">
            <a:spAutoFit/>
          </a:bodyPr>
          <a:lstStyle/>
          <a:p>
            <a:pPr marL="285750" indent="-285750" algn="just" defTabSz="913130" fontAlgn="base">
              <a:lnSpc>
                <a:spcPct val="130000"/>
              </a:lnSpc>
              <a:spcBef>
                <a:spcPct val="0"/>
              </a:spcBef>
              <a:spcAft>
                <a:spcPts val="500"/>
              </a:spcAft>
              <a:buFont typeface="Wingdings" panose="05000000000000000000" pitchFamily="2" charset="2"/>
              <a:buChar char="ü"/>
            </a:pPr>
            <a:r>
              <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rPr>
              <a:t>国务院公安部门会同有关部门建立完善电信网络诈骗涉案资金即时查询、紧急止付、快速冻结、及时解冻和资金返还制度，明确有关条件、程序和救济措施。</a:t>
            </a:r>
            <a:endPar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endParaRPr>
          </a:p>
          <a:p>
            <a:pPr marL="285750" indent="-285750" algn="just" defTabSz="913130" fontAlgn="base">
              <a:lnSpc>
                <a:spcPct val="130000"/>
              </a:lnSpc>
              <a:spcBef>
                <a:spcPct val="0"/>
              </a:spcBef>
              <a:spcAft>
                <a:spcPts val="500"/>
              </a:spcAft>
              <a:buFont typeface="Wingdings" panose="05000000000000000000" pitchFamily="2" charset="2"/>
              <a:buChar char="ü"/>
            </a:pPr>
            <a:r>
              <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rPr>
              <a:t>公安机关依法决定采取上述措施的，银行业金融机构、非银行支付机构应当予以配合。</a:t>
            </a:r>
            <a:endParaRPr lang="zh-CN" altLang="en-US" sz="1600" dirty="0">
              <a:latin typeface="阿里巴巴普惠体 B" panose="00020600040101010101" charset="-122"/>
              <a:ea typeface="阿里巴巴普惠体 B" panose="00020600040101010101" charset="-122"/>
              <a:cs typeface="+mn-ea"/>
              <a:sym typeface="微软雅黑" panose="020B0503020204020204" pitchFamily="34" charset="-122"/>
            </a:endParaRPr>
          </a:p>
        </p:txBody>
      </p:sp>
      <p:pic>
        <p:nvPicPr>
          <p:cNvPr id="28" name="1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36684" y="1968674"/>
            <a:ext cx="4985507" cy="3739130"/>
          </a:xfrm>
          <a:prstGeom prst="rect">
            <a:avLst/>
          </a:prstGeom>
        </p:spPr>
      </p:pic>
      <p:grpSp>
        <p:nvGrpSpPr>
          <p:cNvPr id="29" name="18"/>
          <p:cNvGrpSpPr/>
          <p:nvPr/>
        </p:nvGrpSpPr>
        <p:grpSpPr>
          <a:xfrm>
            <a:off x="4019488" y="2174273"/>
            <a:ext cx="3949002" cy="3316428"/>
            <a:chOff x="9091749" y="1774364"/>
            <a:chExt cx="2326535" cy="1994740"/>
          </a:xfrm>
        </p:grpSpPr>
        <p:sp>
          <p:nvSpPr>
            <p:cNvPr id="30" name="18-1"/>
            <p:cNvSpPr/>
            <p:nvPr/>
          </p:nvSpPr>
          <p:spPr>
            <a:xfrm>
              <a:off x="9091749" y="1774364"/>
              <a:ext cx="2326535" cy="1994740"/>
            </a:xfrm>
            <a:prstGeom prst="rect">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18-2"/>
            <p:cNvCxnSpPr/>
            <p:nvPr/>
          </p:nvCxnSpPr>
          <p:spPr>
            <a:xfrm flipV="1">
              <a:off x="9118377" y="1805097"/>
              <a:ext cx="2232742" cy="189684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2" name="18-3"/>
            <p:cNvCxnSpPr/>
            <p:nvPr/>
          </p:nvCxnSpPr>
          <p:spPr>
            <a:xfrm>
              <a:off x="9118377" y="1805098"/>
              <a:ext cx="2199081" cy="186657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3" name="18-4"/>
            <p:cNvSpPr/>
            <p:nvPr/>
          </p:nvSpPr>
          <p:spPr>
            <a:xfrm>
              <a:off x="9878955" y="2643885"/>
              <a:ext cx="1165593" cy="193641"/>
            </a:xfrm>
            <a:prstGeom prst="rect">
              <a:avLst/>
            </a:prstGeom>
          </p:spPr>
          <p:txBody>
            <a:bodyPr wrap="square">
              <a:spAutoFit/>
            </a:bodyPr>
            <a:lstStyle/>
            <a:p>
              <a:r>
                <a:rPr lang="zh-CN" altLang="en-US" sz="1500" dirty="0">
                  <a:solidFill>
                    <a:schemeClr val="bg1"/>
                  </a:solidFill>
                  <a:latin typeface="阿里巴巴普惠体 B" panose="00020600040101010101" charset="-122"/>
                  <a:ea typeface="阿里巴巴普惠体 B" panose="00020600040101010101" charset="-122"/>
                </a:rPr>
                <a:t>此次有相关图片</a:t>
              </a:r>
              <a:endParaRPr lang="zh-CN" altLang="en-US" sz="1500" dirty="0">
                <a:solidFill>
                  <a:schemeClr val="bg1"/>
                </a:solidFill>
                <a:latin typeface="阿里巴巴普惠体 B" panose="00020600040101010101" charset="-122"/>
                <a:ea typeface="阿里巴巴普惠体 B" panose="00020600040101010101" charset="-122"/>
              </a:endParaRPr>
            </a:p>
          </p:txBody>
        </p:sp>
      </p:grpSp>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金融治理</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4" presetClass="entr" presetSubtype="1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750"/>
                                        <p:tgtEl>
                                          <p:spTgt spid="11"/>
                                        </p:tgtEl>
                                      </p:cBhvr>
                                    </p:animEffect>
                                  </p:childTnLst>
                                </p:cTn>
                              </p:par>
                            </p:childTnLst>
                          </p:cTn>
                        </p:par>
                        <p:par>
                          <p:cTn id="13" fill="hold">
                            <p:stCondLst>
                              <p:cond delay="1500"/>
                            </p:stCondLst>
                            <p:childTnLst>
                              <p:par>
                                <p:cTn id="14" presetID="2" presetClass="entr" presetSubtype="4" decel="10000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randombar(horizontal)">
                                      <p:cBhvr>
                                        <p:cTn id="21" dur="750"/>
                                        <p:tgtEl>
                                          <p:spTgt spid="20"/>
                                        </p:tgtEl>
                                      </p:cBhvr>
                                    </p:animEffect>
                                  </p:childTnLst>
                                </p:cTn>
                              </p:par>
                              <p:par>
                                <p:cTn id="22" presetID="2" presetClass="entr" presetSubtype="4"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ppt_x"/>
                                          </p:val>
                                        </p:tav>
                                        <p:tav tm="100000">
                                          <p:val>
                                            <p:strVal val="#ppt_x"/>
                                          </p:val>
                                        </p:tav>
                                      </p:tavLst>
                                    </p:anim>
                                    <p:anim calcmode="lin" valueType="num">
                                      <p:cBhvr additive="base">
                                        <p:cTn id="2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0"/>
            <a:ext cx="12908448" cy="7191978"/>
            <a:chOff x="0" y="0"/>
            <a:chExt cx="12908448" cy="7191978"/>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144" y="3429000"/>
              <a:ext cx="5017304" cy="3762978"/>
            </a:xfrm>
            <a:prstGeom prst="rect">
              <a:avLst/>
            </a:prstGeom>
          </p:spPr>
        </p:pic>
      </p:grpSp>
      <p:grpSp>
        <p:nvGrpSpPr>
          <p:cNvPr id="68" name="组合 67"/>
          <p:cNvGrpSpPr/>
          <p:nvPr/>
        </p:nvGrpSpPr>
        <p:grpSpPr>
          <a:xfrm>
            <a:off x="5134708" y="1668781"/>
            <a:ext cx="2329959" cy="550997"/>
            <a:chOff x="3938813" y="3762377"/>
            <a:chExt cx="1699987" cy="402020"/>
          </a:xfrm>
        </p:grpSpPr>
        <p:sp>
          <p:nvSpPr>
            <p:cNvPr id="69" name="平行四边形 68"/>
            <p:cNvSpPr/>
            <p:nvPr/>
          </p:nvSpPr>
          <p:spPr>
            <a:xfrm>
              <a:off x="3938813" y="3762377"/>
              <a:ext cx="1699987" cy="381753"/>
            </a:xfrm>
            <a:prstGeom prst="parallelogram">
              <a:avLst>
                <a:gd name="adj" fmla="val 4551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文本框 69"/>
            <p:cNvSpPr txBox="1"/>
            <p:nvPr/>
          </p:nvSpPr>
          <p:spPr>
            <a:xfrm>
              <a:off x="4141324" y="3783556"/>
              <a:ext cx="1282440" cy="380841"/>
            </a:xfrm>
            <a:prstGeom prst="rect">
              <a:avLst/>
            </a:prstGeom>
            <a:noFill/>
          </p:spPr>
          <p:txBody>
            <a:bodyPr wrap="none" rtlCol="0">
              <a:spAutoFit/>
            </a:bodyPr>
            <a:lstStyle/>
            <a:p>
              <a:r>
                <a:rPr lang="zh-CN" altLang="en-US" sz="2800" spc="300" dirty="0">
                  <a:solidFill>
                    <a:schemeClr val="bg1"/>
                  </a:solidFill>
                  <a:latin typeface="思源黑体 CN Bold" panose="020B0800000000000000" pitchFamily="34" charset="-122"/>
                  <a:ea typeface="思源黑体 CN Bold" panose="020B0800000000000000" pitchFamily="34" charset="-122"/>
                </a:rPr>
                <a:t>第</a:t>
              </a:r>
              <a:r>
                <a:rPr lang="zh-CN" altLang="en-US" sz="2800" spc="300" dirty="0">
                  <a:solidFill>
                    <a:schemeClr val="bg1"/>
                  </a:solidFill>
                  <a:latin typeface="思源黑体 CN Bold" panose="020B0800000000000000" pitchFamily="34" charset="-122"/>
                  <a:ea typeface="思源黑体 CN Bold" panose="020B0800000000000000" pitchFamily="34" charset="-122"/>
                </a:rPr>
                <a:t>四部分</a:t>
              </a:r>
              <a:endParaRPr lang="zh-CN" altLang="en-US" sz="2800" spc="300" dirty="0">
                <a:solidFill>
                  <a:schemeClr val="bg1"/>
                </a:solidFill>
                <a:latin typeface="思源黑体 CN Bold" panose="020B0800000000000000" pitchFamily="34" charset="-122"/>
                <a:ea typeface="思源黑体 CN Bold" panose="020B0800000000000000" pitchFamily="34" charset="-122"/>
              </a:endParaRPr>
            </a:p>
          </p:txBody>
        </p:sp>
      </p:grpSp>
      <p:sp>
        <p:nvSpPr>
          <p:cNvPr id="73" name="文本框 72"/>
          <p:cNvSpPr txBox="1"/>
          <p:nvPr/>
        </p:nvSpPr>
        <p:spPr>
          <a:xfrm>
            <a:off x="3655695" y="3151505"/>
            <a:ext cx="5114925" cy="1198880"/>
          </a:xfrm>
          <a:prstGeom prst="rect">
            <a:avLst/>
          </a:prstGeom>
          <a:noFill/>
        </p:spPr>
        <p:txBody>
          <a:bodyPr wrap="square">
            <a:spAutoFit/>
          </a:bodyPr>
          <a:lstStyle/>
          <a:p>
            <a:pPr algn="dist"/>
            <a:r>
              <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rPr>
              <a:t>互联网治理</a:t>
            </a:r>
            <a:endPar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endParaRPr>
          </a:p>
        </p:txBody>
      </p:sp>
      <p:grpSp>
        <p:nvGrpSpPr>
          <p:cNvPr id="2" name="组合 1"/>
          <p:cNvGrpSpPr/>
          <p:nvPr/>
        </p:nvGrpSpPr>
        <p:grpSpPr>
          <a:xfrm>
            <a:off x="3211830" y="2571115"/>
            <a:ext cx="6054725" cy="368300"/>
            <a:chOff x="3860800" y="2032000"/>
            <a:chExt cx="6055603" cy="368300"/>
          </a:xfrm>
        </p:grpSpPr>
        <p:cxnSp>
          <p:nvCxnSpPr>
            <p:cNvPr id="12" name="直接连接符 11"/>
            <p:cNvCxnSpPr/>
            <p:nvPr/>
          </p:nvCxnSpPr>
          <p:spPr>
            <a:xfrm>
              <a:off x="3860800" y="2209800"/>
              <a:ext cx="2133600" cy="0"/>
            </a:xfrm>
            <a:prstGeom prst="line">
              <a:avLst/>
            </a:prstGeom>
            <a:noFill/>
            <a:ln w="6350" cap="flat" cmpd="sng" algn="ctr">
              <a:solidFill>
                <a:srgbClr val="C00000"/>
              </a:solidFill>
              <a:prstDash val="solid"/>
              <a:miter lim="800000"/>
            </a:ln>
            <a:effectLst/>
          </p:spPr>
        </p:cxnSp>
        <p:sp>
          <p:nvSpPr>
            <p:cNvPr id="3" name="五角星 2"/>
            <p:cNvSpPr/>
            <p:nvPr/>
          </p:nvSpPr>
          <p:spPr>
            <a:xfrm>
              <a:off x="6677862" y="2032000"/>
              <a:ext cx="368300" cy="368300"/>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14" name="五角星 11"/>
            <p:cNvSpPr/>
            <p:nvPr/>
          </p:nvSpPr>
          <p:spPr>
            <a:xfrm>
              <a:off x="6369555"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4" name="五角星 12"/>
            <p:cNvSpPr/>
            <p:nvPr/>
          </p:nvSpPr>
          <p:spPr>
            <a:xfrm>
              <a:off x="6061248"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5" name="五角星 4"/>
            <p:cNvSpPr/>
            <p:nvPr/>
          </p:nvSpPr>
          <p:spPr>
            <a:xfrm>
              <a:off x="7450224"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6" name="五角星 5"/>
            <p:cNvSpPr/>
            <p:nvPr/>
          </p:nvSpPr>
          <p:spPr>
            <a:xfrm>
              <a:off x="7141917"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cxnSp>
          <p:nvCxnSpPr>
            <p:cNvPr id="7" name="直接连接符 6"/>
            <p:cNvCxnSpPr/>
            <p:nvPr/>
          </p:nvCxnSpPr>
          <p:spPr>
            <a:xfrm>
              <a:off x="7782803" y="2209800"/>
              <a:ext cx="2133600" cy="0"/>
            </a:xfrm>
            <a:prstGeom prst="line">
              <a:avLst/>
            </a:prstGeom>
            <a:noFill/>
            <a:ln w="6350" cap="flat" cmpd="sng" algn="ctr">
              <a:solidFill>
                <a:srgbClr val="C00000"/>
              </a:solidFill>
              <a:prstDash val="solid"/>
              <a:miter lim="800000"/>
            </a:ln>
            <a:effectLst/>
          </p:spPr>
        </p:cxn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animEffect transition="in" filter="fade">
                                      <p:cBhvr>
                                        <p:cTn id="14" dur="500"/>
                                        <p:tgtEl>
                                          <p:spTgt spid="73"/>
                                        </p:tgtEl>
                                      </p:cBhvr>
                                    </p:animEffect>
                                  </p:childTnLst>
                                </p:cTn>
                              </p:par>
                            </p:childTnLst>
                          </p:cTn>
                        </p:par>
                        <p:par>
                          <p:cTn id="15" fill="hold">
                            <p:stCondLst>
                              <p:cond delay="1200"/>
                            </p:stCondLst>
                            <p:childTnLst>
                              <p:par>
                                <p:cTn id="16" presetID="16" presetClass="entr" presetSubtype="2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grpSp>
        <p:nvGrpSpPr>
          <p:cNvPr id="4" name="13"/>
          <p:cNvGrpSpPr/>
          <p:nvPr/>
        </p:nvGrpSpPr>
        <p:grpSpPr>
          <a:xfrm>
            <a:off x="940595" y="1110695"/>
            <a:ext cx="1977417" cy="728662"/>
            <a:chOff x="940595" y="1207591"/>
            <a:chExt cx="1622425" cy="728662"/>
          </a:xfrm>
        </p:grpSpPr>
        <p:grpSp>
          <p:nvGrpSpPr>
            <p:cNvPr id="5" name="Group 4"/>
            <p:cNvGrpSpPr>
              <a:grpSpLocks noChangeAspect="1"/>
            </p:cNvGrpSpPr>
            <p:nvPr/>
          </p:nvGrpSpPr>
          <p:grpSpPr bwMode="auto">
            <a:xfrm>
              <a:off x="940595" y="1207591"/>
              <a:ext cx="1622425" cy="728662"/>
              <a:chOff x="832" y="955"/>
              <a:chExt cx="1022" cy="459"/>
            </a:xfrm>
            <a:solidFill>
              <a:srgbClr val="C00000"/>
            </a:solidFill>
          </p:grpSpPr>
          <p:sp>
            <p:nvSpPr>
              <p:cNvPr id="7" name="13-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13-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13-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 name="13-4"/>
            <p:cNvSpPr/>
            <p:nvPr/>
          </p:nvSpPr>
          <p:spPr>
            <a:xfrm>
              <a:off x="1110548" y="1364145"/>
              <a:ext cx="1302423"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第二十一条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grpSp>
        <p:nvGrpSpPr>
          <p:cNvPr id="11" name="14"/>
          <p:cNvGrpSpPr/>
          <p:nvPr/>
        </p:nvGrpSpPr>
        <p:grpSpPr>
          <a:xfrm>
            <a:off x="862538" y="1979512"/>
            <a:ext cx="10259803" cy="1277388"/>
            <a:chOff x="906963" y="1213375"/>
            <a:chExt cx="10259803" cy="1363622"/>
          </a:xfrm>
        </p:grpSpPr>
        <p:grpSp>
          <p:nvGrpSpPr>
            <p:cNvPr id="12" name="组合 11"/>
            <p:cNvGrpSpPr/>
            <p:nvPr/>
          </p:nvGrpSpPr>
          <p:grpSpPr>
            <a:xfrm>
              <a:off x="906963" y="1213375"/>
              <a:ext cx="10259803" cy="1363622"/>
              <a:chOff x="788498" y="1122337"/>
              <a:chExt cx="10262180" cy="1363938"/>
            </a:xfrm>
          </p:grpSpPr>
          <p:sp>
            <p:nvSpPr>
              <p:cNvPr id="14" name="14-1"/>
              <p:cNvSpPr/>
              <p:nvPr/>
            </p:nvSpPr>
            <p:spPr>
              <a:xfrm>
                <a:off x="2305774" y="1122496"/>
                <a:ext cx="8744904" cy="1363779"/>
              </a:xfrm>
              <a:prstGeom prst="roundRect">
                <a:avLst>
                  <a:gd name="adj" fmla="val 0"/>
                </a:avLst>
              </a:prstGeom>
              <a:solidFill>
                <a:sysClr val="window" lastClr="FFFFFF"/>
              </a:solidFill>
              <a:ln w="12700" cap="flat" cmpd="sng" algn="ctr">
                <a:solidFill>
                  <a:srgbClr val="99260F"/>
                </a:solidFill>
                <a:prstDash val="solid"/>
              </a:ln>
              <a:effectLst/>
            </p:spPr>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zh-CN" altLang="en-US" sz="3200" b="1" i="0" u="none" strike="noStrike" kern="0" cap="none" spc="0" normalizeH="0" baseline="0" noProof="0" dirty="0">
                  <a:ln>
                    <a:noFill/>
                  </a:ln>
                  <a:solidFill>
                    <a:srgbClr val="B82508"/>
                  </a:solidFill>
                  <a:effectLst/>
                  <a:uLnTx/>
                  <a:uFillTx/>
                  <a:latin typeface="思源黑体 CN Medium" panose="020B0600000000000000" pitchFamily="34" charset="-122"/>
                  <a:ea typeface="思源黑体 CN Normal" panose="020B0400000000000000" pitchFamily="34" charset="-122"/>
                  <a:cs typeface="+mn-ea"/>
                  <a:sym typeface="+mn-lt"/>
                </a:endParaRPr>
              </a:p>
            </p:txBody>
          </p:sp>
          <p:grpSp>
            <p:nvGrpSpPr>
              <p:cNvPr id="15" name="组合 14"/>
              <p:cNvGrpSpPr/>
              <p:nvPr/>
            </p:nvGrpSpPr>
            <p:grpSpPr>
              <a:xfrm>
                <a:off x="2133417" y="1655191"/>
                <a:ext cx="408902" cy="170015"/>
                <a:chOff x="3499649" y="1552764"/>
                <a:chExt cx="408902" cy="170015"/>
              </a:xfrm>
            </p:grpSpPr>
            <p:cxnSp>
              <p:nvCxnSpPr>
                <p:cNvPr id="17" name="14-2"/>
                <p:cNvCxnSpPr/>
                <p:nvPr/>
              </p:nvCxnSpPr>
              <p:spPr>
                <a:xfrm>
                  <a:off x="3499649" y="1642667"/>
                  <a:ext cx="263200" cy="0"/>
                </a:xfrm>
                <a:prstGeom prst="line">
                  <a:avLst/>
                </a:prstGeom>
                <a:noFill/>
                <a:ln w="28575" cap="flat" cmpd="sng" algn="ctr">
                  <a:solidFill>
                    <a:srgbClr val="99260F"/>
                  </a:solidFill>
                  <a:prstDash val="solid"/>
                  <a:miter lim="800000"/>
                </a:ln>
                <a:effectLst/>
              </p:spPr>
            </p:cxnSp>
            <p:sp>
              <p:nvSpPr>
                <p:cNvPr id="19" name="14-3"/>
                <p:cNvSpPr/>
                <p:nvPr/>
              </p:nvSpPr>
              <p:spPr>
                <a:xfrm>
                  <a:off x="3744593" y="1552764"/>
                  <a:ext cx="163958" cy="170015"/>
                </a:xfrm>
                <a:prstGeom prst="ellipse">
                  <a:avLst/>
                </a:prstGeom>
                <a:solidFill>
                  <a:srgbClr val="99260F"/>
                </a:solidFill>
                <a:ln w="12700" cap="flat" cmpd="sng" algn="ctr">
                  <a:noFill/>
                  <a:prstDash val="solid"/>
                  <a:miter lim="800000"/>
                </a:ln>
                <a:effectLst/>
              </p:spPr>
              <p:txBody>
                <a:bodyPr rtlCol="0" anchor="ctr"/>
                <a:lstStyle/>
                <a:p>
                  <a:pPr marL="0" marR="0" lvl="0" indent="0" algn="ctr" defTabSz="913765" rtl="0" eaLnBrk="1" fontAlgn="auto" latinLnBrk="0" hangingPunct="1">
                    <a:lnSpc>
                      <a:spcPct val="12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prstClr val="white"/>
                    </a:solidFill>
                    <a:effectLst/>
                    <a:uLnTx/>
                    <a:uFillTx/>
                    <a:latin typeface="思源黑体 CN Medium" panose="020B0600000000000000" pitchFamily="34" charset="-122"/>
                    <a:ea typeface="思源黑体 CN Normal" panose="020B0400000000000000" pitchFamily="34" charset="-122"/>
                    <a:cs typeface="+mn-ea"/>
                    <a:sym typeface="+mn-lt"/>
                  </a:endParaRPr>
                </a:p>
              </p:txBody>
            </p:sp>
          </p:grpSp>
          <p:sp>
            <p:nvSpPr>
              <p:cNvPr id="16" name="14-4"/>
              <p:cNvSpPr/>
              <p:nvPr/>
            </p:nvSpPr>
            <p:spPr>
              <a:xfrm>
                <a:off x="788498" y="1122337"/>
                <a:ext cx="1430166" cy="1362217"/>
              </a:xfrm>
              <a:prstGeom prst="roundRect">
                <a:avLst>
                  <a:gd name="adj" fmla="val 0"/>
                </a:avLst>
              </a:prstGeom>
              <a:solidFill>
                <a:srgbClr val="99260F"/>
              </a:solidFill>
              <a:ln w="12700" cap="flat" cmpd="sng" algn="ctr">
                <a:noFill/>
                <a:prstDash val="solid"/>
              </a:ln>
              <a:effectLst/>
            </p:spPr>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3600" b="1" i="0" u="none" strike="noStrike" kern="0" cap="none" spc="0" normalizeH="0" baseline="0" noProof="0" dirty="0">
                  <a:ln>
                    <a:noFill/>
                  </a:ln>
                  <a:solidFill>
                    <a:srgbClr val="EEC555"/>
                  </a:solidFill>
                  <a:effectLst/>
                  <a:uLnTx/>
                  <a:uFillTx/>
                  <a:latin typeface="思源黑体 CN Medium" panose="020B0600000000000000" pitchFamily="34" charset="-122"/>
                  <a:ea typeface="思源黑体 CN Normal" panose="020B0400000000000000" pitchFamily="34" charset="-122"/>
                  <a:cs typeface="+mn-ea"/>
                  <a:sym typeface="+mn-lt"/>
                </a:endParaRPr>
              </a:p>
            </p:txBody>
          </p:sp>
        </p:grpSp>
        <p:pic>
          <p:nvPicPr>
            <p:cNvPr id="13" name="14-5" descr="形状&#10;&#10;中度可信度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20885408" flipH="1">
              <a:off x="1123284" y="1382104"/>
              <a:ext cx="977064" cy="975278"/>
            </a:xfrm>
            <a:prstGeom prst="rect">
              <a:avLst/>
            </a:prstGeom>
            <a:effectLst>
              <a:outerShdw blurRad="165100" dist="139700" dir="2700000" algn="tl" rotWithShape="0">
                <a:prstClr val="black">
                  <a:alpha val="20000"/>
                </a:prstClr>
              </a:outerShdw>
            </a:effectLst>
          </p:spPr>
        </p:pic>
      </p:grpSp>
      <p:sp>
        <p:nvSpPr>
          <p:cNvPr id="20" name="15"/>
          <p:cNvSpPr txBox="1"/>
          <p:nvPr/>
        </p:nvSpPr>
        <p:spPr>
          <a:xfrm>
            <a:off x="2780560" y="2040988"/>
            <a:ext cx="8089756" cy="1170305"/>
          </a:xfrm>
          <a:prstGeom prst="rect">
            <a:avLst/>
          </a:prstGeom>
          <a:noFill/>
        </p:spPr>
        <p:txBody>
          <a:bodyPr wrap="square" rtlCol="0">
            <a:spAutoFit/>
          </a:bodyPr>
          <a:lstStyle>
            <a:defPPr>
              <a:defRPr lang="zh-CN"/>
            </a:defPPr>
            <a:lvl1pPr indent="0" algn="just">
              <a:lnSpc>
                <a:spcPct val="150000"/>
              </a:lnSpc>
              <a:spcAft>
                <a:spcPts val="0"/>
              </a:spcAft>
              <a:buClr>
                <a:srgbClr val="A9330B"/>
              </a:buClr>
              <a:buFont typeface="Wingdings" panose="05000000000000000000" pitchFamily="2" charset="2"/>
              <a:buNone/>
              <a:defRPr>
                <a:solidFill>
                  <a:schemeClr val="tx1">
                    <a:lumMod val="85000"/>
                    <a:lumOff val="15000"/>
                  </a:schemeClr>
                </a:solidFill>
                <a:latin typeface="思源黑体 CN Light" panose="020B0300000000000000" pitchFamily="34" charset="-122"/>
                <a:ea typeface="思源黑体 CN Light" panose="020B0300000000000000" pitchFamily="34" charset="-122"/>
              </a:defRPr>
            </a:lvl1pPr>
          </a:lstStyle>
          <a:p>
            <a:pPr>
              <a:lnSpc>
                <a:spcPct val="130000"/>
              </a:lnSpc>
            </a:pPr>
            <a:r>
              <a:rPr lang="zh-CN" altLang="en-US" dirty="0">
                <a:latin typeface="阿里巴巴普惠体 B" panose="00020600040101010101" charset="-122"/>
                <a:ea typeface="阿里巴巴普惠体 B" panose="00020600040101010101" charset="-122"/>
              </a:rPr>
              <a:t>电信业务经营者、互联网服务提供者为用户提供下列服务，在与用户签订协议或者确认提供服务时，应当依法要求用户提供真实身份信息，用户不提供真实身份信息的，不得提供服务：</a:t>
            </a:r>
            <a:endParaRPr lang="zh-CN" altLang="en-US" dirty="0">
              <a:latin typeface="阿里巴巴普惠体 B" panose="00020600040101010101" charset="-122"/>
              <a:ea typeface="阿里巴巴普惠体 B" panose="00020600040101010101" charset="-122"/>
            </a:endParaRPr>
          </a:p>
        </p:txBody>
      </p:sp>
      <p:pic>
        <p:nvPicPr>
          <p:cNvPr id="21" name="16"/>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84602" y="3601101"/>
            <a:ext cx="2991864" cy="2570475"/>
          </a:xfrm>
          <a:prstGeom prst="rect">
            <a:avLst/>
          </a:prstGeom>
        </p:spPr>
      </p:pic>
      <p:grpSp>
        <p:nvGrpSpPr>
          <p:cNvPr id="22" name="17"/>
          <p:cNvGrpSpPr/>
          <p:nvPr/>
        </p:nvGrpSpPr>
        <p:grpSpPr>
          <a:xfrm>
            <a:off x="1668652" y="3510923"/>
            <a:ext cx="6608389" cy="453160"/>
            <a:chOff x="3302656" y="1507747"/>
            <a:chExt cx="6545382" cy="1668248"/>
          </a:xfrm>
        </p:grpSpPr>
        <p:sp>
          <p:nvSpPr>
            <p:cNvPr id="24" name="17-1"/>
            <p:cNvSpPr/>
            <p:nvPr/>
          </p:nvSpPr>
          <p:spPr>
            <a:xfrm>
              <a:off x="3302656" y="1507747"/>
              <a:ext cx="6545382"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5" name="17-2"/>
            <p:cNvSpPr/>
            <p:nvPr/>
          </p:nvSpPr>
          <p:spPr>
            <a:xfrm>
              <a:off x="3422705" y="1766488"/>
              <a:ext cx="6193765"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提供互联网接入服务；</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26" name="18"/>
          <p:cNvSpPr/>
          <p:nvPr/>
        </p:nvSpPr>
        <p:spPr>
          <a:xfrm>
            <a:off x="862538" y="3509498"/>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（一）</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31" name="19"/>
          <p:cNvGrpSpPr/>
          <p:nvPr/>
        </p:nvGrpSpPr>
        <p:grpSpPr>
          <a:xfrm>
            <a:off x="1668652" y="4124109"/>
            <a:ext cx="6608389" cy="453160"/>
            <a:chOff x="3302656" y="1507747"/>
            <a:chExt cx="6545382" cy="1668248"/>
          </a:xfrm>
        </p:grpSpPr>
        <p:sp>
          <p:nvSpPr>
            <p:cNvPr id="32" name="19-1"/>
            <p:cNvSpPr/>
            <p:nvPr/>
          </p:nvSpPr>
          <p:spPr>
            <a:xfrm>
              <a:off x="3302656" y="1507747"/>
              <a:ext cx="6545382"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3" name="19-2"/>
            <p:cNvSpPr/>
            <p:nvPr/>
          </p:nvSpPr>
          <p:spPr>
            <a:xfrm>
              <a:off x="3422705" y="1766488"/>
              <a:ext cx="6193765"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提供网络代理等网络地址转换服务；</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34" name="110"/>
          <p:cNvSpPr/>
          <p:nvPr/>
        </p:nvSpPr>
        <p:spPr>
          <a:xfrm>
            <a:off x="862538" y="4122684"/>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（二）</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35" name="111"/>
          <p:cNvGrpSpPr/>
          <p:nvPr/>
        </p:nvGrpSpPr>
        <p:grpSpPr>
          <a:xfrm>
            <a:off x="1668652" y="4726536"/>
            <a:ext cx="6608389" cy="655059"/>
            <a:chOff x="3302656" y="1507743"/>
            <a:chExt cx="6545382" cy="2411512"/>
          </a:xfrm>
        </p:grpSpPr>
        <p:sp>
          <p:nvSpPr>
            <p:cNvPr id="36" name="111-1"/>
            <p:cNvSpPr/>
            <p:nvPr/>
          </p:nvSpPr>
          <p:spPr>
            <a:xfrm>
              <a:off x="3302656" y="1507743"/>
              <a:ext cx="6545382" cy="2411512"/>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7" name="111-2"/>
            <p:cNvSpPr/>
            <p:nvPr/>
          </p:nvSpPr>
          <p:spPr>
            <a:xfrm>
              <a:off x="3422705" y="1766488"/>
              <a:ext cx="6271794" cy="2148317"/>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提供互联网域名注册、服务器托管、空间租用、云服务、内容分发服务；</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38" name="112"/>
          <p:cNvSpPr/>
          <p:nvPr/>
        </p:nvSpPr>
        <p:spPr>
          <a:xfrm>
            <a:off x="862538" y="4862628"/>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（三）</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39" name="113"/>
          <p:cNvGrpSpPr/>
          <p:nvPr/>
        </p:nvGrpSpPr>
        <p:grpSpPr>
          <a:xfrm>
            <a:off x="1668652" y="5511844"/>
            <a:ext cx="6608389" cy="655059"/>
            <a:chOff x="3302656" y="1507743"/>
            <a:chExt cx="6545382" cy="2411512"/>
          </a:xfrm>
        </p:grpSpPr>
        <p:sp>
          <p:nvSpPr>
            <p:cNvPr id="40" name="113-1"/>
            <p:cNvSpPr/>
            <p:nvPr/>
          </p:nvSpPr>
          <p:spPr>
            <a:xfrm>
              <a:off x="3302656" y="1507743"/>
              <a:ext cx="6545382" cy="2411512"/>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1" name="113-2"/>
            <p:cNvSpPr/>
            <p:nvPr/>
          </p:nvSpPr>
          <p:spPr>
            <a:xfrm>
              <a:off x="3422705" y="1766488"/>
              <a:ext cx="6271794" cy="2148317"/>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提供信息、软件发布服务，或者提供即时通讯、网络交易、网络游戏、网络直播发布、广告推广服务。</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42" name="114"/>
          <p:cNvSpPr/>
          <p:nvPr/>
        </p:nvSpPr>
        <p:spPr>
          <a:xfrm>
            <a:off x="862538" y="5647936"/>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（四）</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互联网治理</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34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4000">
                                          <p:cBhvr additive="base">
                                            <p:cTn id="12" dur="500" fill="hold"/>
                                            <p:tgtEl>
                                              <p:spTgt spid="21"/>
                                            </p:tgtEl>
                                            <p:attrNameLst>
                                              <p:attrName>ppt_x</p:attrName>
                                            </p:attrNameLst>
                                          </p:cBhvr>
                                          <p:tavLst>
                                            <p:tav tm="0">
                                              <p:val>
                                                <p:strVal val="#ppt_x"/>
                                              </p:val>
                                            </p:tav>
                                            <p:tav tm="100000">
                                              <p:val>
                                                <p:strVal val="#ppt_x"/>
                                              </p:val>
                                            </p:tav>
                                          </p:tavLst>
                                        </p:anim>
                                        <p:anim calcmode="lin" valueType="num" p14:bounceEnd="34000">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decel="10000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par>
                                    <p:cTn id="19" presetID="2" presetClass="entr" presetSubtype="2" decel="10000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1+#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4" decel="10000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1+#ppt_h/2"/>
                                              </p:val>
                                            </p:tav>
                                            <p:tav tm="100000">
                                              <p:val>
                                                <p:strVal val="#ppt_y"/>
                                              </p:val>
                                            </p:tav>
                                          </p:tavLst>
                                        </p:anim>
                                      </p:childTnLst>
                                    </p:cTn>
                                  </p:par>
                                  <p:par>
                                    <p:cTn id="28" presetID="2" presetClass="entr" presetSubtype="2" decel="10000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1+#ppt_w/2"/>
                                              </p:val>
                                            </p:tav>
                                            <p:tav tm="100000">
                                              <p:val>
                                                <p:strVal val="#ppt_x"/>
                                              </p:val>
                                            </p:tav>
                                          </p:tavLst>
                                        </p:anim>
                                        <p:anim calcmode="lin" valueType="num">
                                          <p:cBhvr additive="base">
                                            <p:cTn id="31" dur="500" fill="hold"/>
                                            <p:tgtEl>
                                              <p:spTgt spid="31"/>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4" decel="10000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ppt_x"/>
                                              </p:val>
                                            </p:tav>
                                            <p:tav tm="100000">
                                              <p:val>
                                                <p:strVal val="#ppt_x"/>
                                              </p:val>
                                            </p:tav>
                                          </p:tavLst>
                                        </p:anim>
                                        <p:anim calcmode="lin" valueType="num">
                                          <p:cBhvr additive="base">
                                            <p:cTn id="36" dur="500" fill="hold"/>
                                            <p:tgtEl>
                                              <p:spTgt spid="38"/>
                                            </p:tgtEl>
                                            <p:attrNameLst>
                                              <p:attrName>ppt_y</p:attrName>
                                            </p:attrNameLst>
                                          </p:cBhvr>
                                          <p:tavLst>
                                            <p:tav tm="0">
                                              <p:val>
                                                <p:strVal val="1+#ppt_h/2"/>
                                              </p:val>
                                            </p:tav>
                                            <p:tav tm="100000">
                                              <p:val>
                                                <p:strVal val="#ppt_y"/>
                                              </p:val>
                                            </p:tav>
                                          </p:tavLst>
                                        </p:anim>
                                      </p:childTnLst>
                                    </p:cTn>
                                  </p:par>
                                  <p:par>
                                    <p:cTn id="37" presetID="2" presetClass="entr" presetSubtype="2" decel="10000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1+#ppt_w/2"/>
                                              </p:val>
                                            </p:tav>
                                            <p:tav tm="100000">
                                              <p:val>
                                                <p:strVal val="#ppt_x"/>
                                              </p:val>
                                            </p:tav>
                                          </p:tavLst>
                                        </p:anim>
                                        <p:anim calcmode="lin" valueType="num">
                                          <p:cBhvr additive="base">
                                            <p:cTn id="40" dur="500" fill="hold"/>
                                            <p:tgtEl>
                                              <p:spTgt spid="35"/>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4" decel="10000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500" fill="hold"/>
                                            <p:tgtEl>
                                              <p:spTgt spid="42"/>
                                            </p:tgtEl>
                                            <p:attrNameLst>
                                              <p:attrName>ppt_x</p:attrName>
                                            </p:attrNameLst>
                                          </p:cBhvr>
                                          <p:tavLst>
                                            <p:tav tm="0">
                                              <p:val>
                                                <p:strVal val="#ppt_x"/>
                                              </p:val>
                                            </p:tav>
                                            <p:tav tm="100000">
                                              <p:val>
                                                <p:strVal val="#ppt_x"/>
                                              </p:val>
                                            </p:tav>
                                          </p:tavLst>
                                        </p:anim>
                                        <p:anim calcmode="lin" valueType="num">
                                          <p:cBhvr additive="base">
                                            <p:cTn id="45" dur="500" fill="hold"/>
                                            <p:tgtEl>
                                              <p:spTgt spid="42"/>
                                            </p:tgtEl>
                                            <p:attrNameLst>
                                              <p:attrName>ppt_y</p:attrName>
                                            </p:attrNameLst>
                                          </p:cBhvr>
                                          <p:tavLst>
                                            <p:tav tm="0">
                                              <p:val>
                                                <p:strVal val="1+#ppt_h/2"/>
                                              </p:val>
                                            </p:tav>
                                            <p:tav tm="100000">
                                              <p:val>
                                                <p:strVal val="#ppt_y"/>
                                              </p:val>
                                            </p:tav>
                                          </p:tavLst>
                                        </p:anim>
                                      </p:childTnLst>
                                    </p:cTn>
                                  </p:par>
                                  <p:par>
                                    <p:cTn id="46" presetID="2" presetClass="entr" presetSubtype="2" decel="10000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1+#ppt_w/2"/>
                                              </p:val>
                                            </p:tav>
                                            <p:tav tm="100000">
                                              <p:val>
                                                <p:strVal val="#ppt_x"/>
                                              </p:val>
                                            </p:tav>
                                          </p:tavLst>
                                        </p:anim>
                                        <p:anim calcmode="lin" valueType="num">
                                          <p:cBhvr additive="base">
                                            <p:cTn id="49"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4" grpId="0" animBg="1"/>
          <p:bldP spid="38" grpId="0" animBg="1"/>
          <p:bldP spid="4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decel="10000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par>
                                    <p:cTn id="19" presetID="2" presetClass="entr" presetSubtype="2" decel="10000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1+#ppt_w/2"/>
                                              </p:val>
                                            </p:tav>
                                            <p:tav tm="100000">
                                              <p:val>
                                                <p:strVal val="#ppt_x"/>
                                              </p:val>
                                            </p:tav>
                                          </p:tavLst>
                                        </p:anim>
                                        <p:anim calcmode="lin" valueType="num">
                                          <p:cBhvr additive="base">
                                            <p:cTn id="22" dur="500" fill="hold"/>
                                            <p:tgtEl>
                                              <p:spTgt spid="2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4" decel="10000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1+#ppt_h/2"/>
                                              </p:val>
                                            </p:tav>
                                            <p:tav tm="100000">
                                              <p:val>
                                                <p:strVal val="#ppt_y"/>
                                              </p:val>
                                            </p:tav>
                                          </p:tavLst>
                                        </p:anim>
                                      </p:childTnLst>
                                    </p:cTn>
                                  </p:par>
                                  <p:par>
                                    <p:cTn id="28" presetID="2" presetClass="entr" presetSubtype="2" decel="10000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1+#ppt_w/2"/>
                                              </p:val>
                                            </p:tav>
                                            <p:tav tm="100000">
                                              <p:val>
                                                <p:strVal val="#ppt_x"/>
                                              </p:val>
                                            </p:tav>
                                          </p:tavLst>
                                        </p:anim>
                                        <p:anim calcmode="lin" valueType="num">
                                          <p:cBhvr additive="base">
                                            <p:cTn id="31" dur="500" fill="hold"/>
                                            <p:tgtEl>
                                              <p:spTgt spid="31"/>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4" decel="10000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 calcmode="lin" valueType="num">
                                          <p:cBhvr additive="base">
                                            <p:cTn id="35" dur="500" fill="hold"/>
                                            <p:tgtEl>
                                              <p:spTgt spid="38"/>
                                            </p:tgtEl>
                                            <p:attrNameLst>
                                              <p:attrName>ppt_x</p:attrName>
                                            </p:attrNameLst>
                                          </p:cBhvr>
                                          <p:tavLst>
                                            <p:tav tm="0">
                                              <p:val>
                                                <p:strVal val="#ppt_x"/>
                                              </p:val>
                                            </p:tav>
                                            <p:tav tm="100000">
                                              <p:val>
                                                <p:strVal val="#ppt_x"/>
                                              </p:val>
                                            </p:tav>
                                          </p:tavLst>
                                        </p:anim>
                                        <p:anim calcmode="lin" valueType="num">
                                          <p:cBhvr additive="base">
                                            <p:cTn id="36" dur="500" fill="hold"/>
                                            <p:tgtEl>
                                              <p:spTgt spid="38"/>
                                            </p:tgtEl>
                                            <p:attrNameLst>
                                              <p:attrName>ppt_y</p:attrName>
                                            </p:attrNameLst>
                                          </p:cBhvr>
                                          <p:tavLst>
                                            <p:tav tm="0">
                                              <p:val>
                                                <p:strVal val="1+#ppt_h/2"/>
                                              </p:val>
                                            </p:tav>
                                            <p:tav tm="100000">
                                              <p:val>
                                                <p:strVal val="#ppt_y"/>
                                              </p:val>
                                            </p:tav>
                                          </p:tavLst>
                                        </p:anim>
                                      </p:childTnLst>
                                    </p:cTn>
                                  </p:par>
                                  <p:par>
                                    <p:cTn id="37" presetID="2" presetClass="entr" presetSubtype="2" decel="100000" fill="hold"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1+#ppt_w/2"/>
                                              </p:val>
                                            </p:tav>
                                            <p:tav tm="100000">
                                              <p:val>
                                                <p:strVal val="#ppt_x"/>
                                              </p:val>
                                            </p:tav>
                                          </p:tavLst>
                                        </p:anim>
                                        <p:anim calcmode="lin" valueType="num">
                                          <p:cBhvr additive="base">
                                            <p:cTn id="40" dur="500" fill="hold"/>
                                            <p:tgtEl>
                                              <p:spTgt spid="35"/>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2" presetClass="entr" presetSubtype="4" decel="100000"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500" fill="hold"/>
                                            <p:tgtEl>
                                              <p:spTgt spid="42"/>
                                            </p:tgtEl>
                                            <p:attrNameLst>
                                              <p:attrName>ppt_x</p:attrName>
                                            </p:attrNameLst>
                                          </p:cBhvr>
                                          <p:tavLst>
                                            <p:tav tm="0">
                                              <p:val>
                                                <p:strVal val="#ppt_x"/>
                                              </p:val>
                                            </p:tav>
                                            <p:tav tm="100000">
                                              <p:val>
                                                <p:strVal val="#ppt_x"/>
                                              </p:val>
                                            </p:tav>
                                          </p:tavLst>
                                        </p:anim>
                                        <p:anim calcmode="lin" valueType="num">
                                          <p:cBhvr additive="base">
                                            <p:cTn id="45" dur="500" fill="hold"/>
                                            <p:tgtEl>
                                              <p:spTgt spid="42"/>
                                            </p:tgtEl>
                                            <p:attrNameLst>
                                              <p:attrName>ppt_y</p:attrName>
                                            </p:attrNameLst>
                                          </p:cBhvr>
                                          <p:tavLst>
                                            <p:tav tm="0">
                                              <p:val>
                                                <p:strVal val="1+#ppt_h/2"/>
                                              </p:val>
                                            </p:tav>
                                            <p:tav tm="100000">
                                              <p:val>
                                                <p:strVal val="#ppt_y"/>
                                              </p:val>
                                            </p:tav>
                                          </p:tavLst>
                                        </p:anim>
                                      </p:childTnLst>
                                    </p:cTn>
                                  </p:par>
                                  <p:par>
                                    <p:cTn id="46" presetID="2" presetClass="entr" presetSubtype="2" decel="100000" fill="hold" nodeType="with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500" fill="hold"/>
                                            <p:tgtEl>
                                              <p:spTgt spid="39"/>
                                            </p:tgtEl>
                                            <p:attrNameLst>
                                              <p:attrName>ppt_x</p:attrName>
                                            </p:attrNameLst>
                                          </p:cBhvr>
                                          <p:tavLst>
                                            <p:tav tm="0">
                                              <p:val>
                                                <p:strVal val="1+#ppt_w/2"/>
                                              </p:val>
                                            </p:tav>
                                            <p:tav tm="100000">
                                              <p:val>
                                                <p:strVal val="#ppt_x"/>
                                              </p:val>
                                            </p:tav>
                                          </p:tavLst>
                                        </p:anim>
                                        <p:anim calcmode="lin" valueType="num">
                                          <p:cBhvr additive="base">
                                            <p:cTn id="49"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4" grpId="0" animBg="1"/>
          <p:bldP spid="38" grpId="0" animBg="1"/>
          <p:bldP spid="42"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grpSp>
        <p:nvGrpSpPr>
          <p:cNvPr id="4" name="13"/>
          <p:cNvGrpSpPr/>
          <p:nvPr/>
        </p:nvGrpSpPr>
        <p:grpSpPr>
          <a:xfrm>
            <a:off x="940595" y="1110695"/>
            <a:ext cx="1977417" cy="728662"/>
            <a:chOff x="940595" y="1207591"/>
            <a:chExt cx="1622425" cy="728662"/>
          </a:xfrm>
        </p:grpSpPr>
        <p:grpSp>
          <p:nvGrpSpPr>
            <p:cNvPr id="5" name="Group 4"/>
            <p:cNvGrpSpPr>
              <a:grpSpLocks noChangeAspect="1"/>
            </p:cNvGrpSpPr>
            <p:nvPr/>
          </p:nvGrpSpPr>
          <p:grpSpPr bwMode="auto">
            <a:xfrm>
              <a:off x="940595" y="1207591"/>
              <a:ext cx="1622425" cy="728662"/>
              <a:chOff x="832" y="955"/>
              <a:chExt cx="1022" cy="459"/>
            </a:xfrm>
            <a:solidFill>
              <a:srgbClr val="C00000"/>
            </a:solidFill>
          </p:grpSpPr>
          <p:sp>
            <p:nvSpPr>
              <p:cNvPr id="7" name="13-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13-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13-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 name="13-4"/>
            <p:cNvSpPr/>
            <p:nvPr/>
          </p:nvSpPr>
          <p:spPr>
            <a:xfrm>
              <a:off x="1110548" y="1364145"/>
              <a:ext cx="1302423"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第二十五条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10" name="14"/>
          <p:cNvSpPr/>
          <p:nvPr/>
        </p:nvSpPr>
        <p:spPr>
          <a:xfrm>
            <a:off x="856509" y="1961905"/>
            <a:ext cx="7554513" cy="368300"/>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dirty="0">
                <a:solidFill>
                  <a:schemeClr val="bg2">
                    <a:lumMod val="10000"/>
                  </a:schemeClr>
                </a:solidFill>
                <a:latin typeface="阿里巴巴普惠体 B" panose="00020600040101010101" charset="-122"/>
                <a:ea typeface="阿里巴巴普惠体 B" panose="00020600040101010101" charset="-122"/>
              </a:rPr>
              <a:t>任何单位和个人不得为他人实施电信网络诈骗活动提供下列支持或者帮助：</a:t>
            </a:r>
            <a:endParaRPr lang="zh-CN" altLang="en-US" dirty="0">
              <a:solidFill>
                <a:schemeClr val="bg2">
                  <a:lumMod val="10000"/>
                </a:schemeClr>
              </a:solidFill>
              <a:latin typeface="阿里巴巴普惠体 B" panose="00020600040101010101" charset="-122"/>
              <a:ea typeface="阿里巴巴普惠体 B" panose="00020600040101010101" charset="-122"/>
            </a:endParaRPr>
          </a:p>
        </p:txBody>
      </p:sp>
      <p:grpSp>
        <p:nvGrpSpPr>
          <p:cNvPr id="11" name="15"/>
          <p:cNvGrpSpPr/>
          <p:nvPr/>
        </p:nvGrpSpPr>
        <p:grpSpPr>
          <a:xfrm>
            <a:off x="1746710" y="2397611"/>
            <a:ext cx="3104990" cy="453160"/>
            <a:chOff x="3302657" y="1507747"/>
            <a:chExt cx="3075386" cy="1668248"/>
          </a:xfrm>
        </p:grpSpPr>
        <p:sp>
          <p:nvSpPr>
            <p:cNvPr id="12" name="15-1"/>
            <p:cNvSpPr/>
            <p:nvPr/>
          </p:nvSpPr>
          <p:spPr>
            <a:xfrm>
              <a:off x="3302657" y="1507747"/>
              <a:ext cx="3075386"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 name="15-2"/>
            <p:cNvSpPr/>
            <p:nvPr/>
          </p:nvSpPr>
          <p:spPr>
            <a:xfrm>
              <a:off x="3422706" y="1766488"/>
              <a:ext cx="2603718"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出售、提供个人信息；</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14" name="16"/>
          <p:cNvSpPr/>
          <p:nvPr/>
        </p:nvSpPr>
        <p:spPr>
          <a:xfrm>
            <a:off x="940595" y="2396186"/>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（一）</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15" name="17"/>
          <p:cNvGrpSpPr/>
          <p:nvPr/>
        </p:nvGrpSpPr>
        <p:grpSpPr>
          <a:xfrm>
            <a:off x="6082043" y="2397611"/>
            <a:ext cx="4675605" cy="453160"/>
            <a:chOff x="3302656" y="1507747"/>
            <a:chExt cx="4631026" cy="1668248"/>
          </a:xfrm>
        </p:grpSpPr>
        <p:sp>
          <p:nvSpPr>
            <p:cNvPr id="16" name="17-1"/>
            <p:cNvSpPr/>
            <p:nvPr/>
          </p:nvSpPr>
          <p:spPr>
            <a:xfrm>
              <a:off x="3302656" y="1507747"/>
              <a:ext cx="4631026"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 name="17-2"/>
            <p:cNvSpPr/>
            <p:nvPr/>
          </p:nvSpPr>
          <p:spPr>
            <a:xfrm>
              <a:off x="3422706" y="1766488"/>
              <a:ext cx="4024777"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帮助他人通过虚拟货币交易等方式洗钱；</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19" name="18"/>
          <p:cNvSpPr/>
          <p:nvPr/>
        </p:nvSpPr>
        <p:spPr>
          <a:xfrm>
            <a:off x="5275929" y="2396186"/>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（二）</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20" name="19"/>
          <p:cNvGrpSpPr/>
          <p:nvPr/>
        </p:nvGrpSpPr>
        <p:grpSpPr>
          <a:xfrm>
            <a:off x="1746710" y="2989283"/>
            <a:ext cx="9010938" cy="453160"/>
            <a:chOff x="3302657" y="1507747"/>
            <a:chExt cx="8925025" cy="1668248"/>
          </a:xfrm>
        </p:grpSpPr>
        <p:sp>
          <p:nvSpPr>
            <p:cNvPr id="21" name="19-1"/>
            <p:cNvSpPr/>
            <p:nvPr/>
          </p:nvSpPr>
          <p:spPr>
            <a:xfrm>
              <a:off x="3302657" y="1507747"/>
              <a:ext cx="8925025"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2" name="19-2"/>
            <p:cNvSpPr/>
            <p:nvPr/>
          </p:nvSpPr>
          <p:spPr>
            <a:xfrm>
              <a:off x="3422706" y="1766488"/>
              <a:ext cx="5086352"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其他为电信网络诈骗活动提供支持或者帮助的行为。</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24" name="110"/>
          <p:cNvSpPr/>
          <p:nvPr/>
        </p:nvSpPr>
        <p:spPr>
          <a:xfrm>
            <a:off x="940595" y="2987858"/>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（三）</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sp>
        <p:nvSpPr>
          <p:cNvPr id="25" name="111"/>
          <p:cNvSpPr/>
          <p:nvPr/>
        </p:nvSpPr>
        <p:spPr>
          <a:xfrm>
            <a:off x="856509" y="3747673"/>
            <a:ext cx="10051745" cy="645160"/>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dirty="0">
                <a:solidFill>
                  <a:schemeClr val="bg2">
                    <a:lumMod val="10000"/>
                  </a:schemeClr>
                </a:solidFill>
                <a:latin typeface="阿里巴巴普惠体 B" panose="00020600040101010101" charset="-122"/>
                <a:ea typeface="阿里巴巴普惠体 B" panose="00020600040101010101" charset="-122"/>
              </a:rPr>
              <a:t>电信业务经营者、互联网服务提供者应当依照国家有关规定，履行合理注意义务，对利用下列业务从事涉诈支持、帮助活动进行监测识别和处置：</a:t>
            </a:r>
            <a:endParaRPr lang="zh-CN" altLang="en-US" dirty="0">
              <a:solidFill>
                <a:schemeClr val="bg2">
                  <a:lumMod val="10000"/>
                </a:schemeClr>
              </a:solidFill>
              <a:latin typeface="阿里巴巴普惠体 B" panose="00020600040101010101" charset="-122"/>
              <a:ea typeface="阿里巴巴普惠体 B" panose="00020600040101010101" charset="-122"/>
            </a:endParaRPr>
          </a:p>
        </p:txBody>
      </p:sp>
      <p:grpSp>
        <p:nvGrpSpPr>
          <p:cNvPr id="26" name="112"/>
          <p:cNvGrpSpPr/>
          <p:nvPr/>
        </p:nvGrpSpPr>
        <p:grpSpPr>
          <a:xfrm>
            <a:off x="1746710" y="4409292"/>
            <a:ext cx="9010938" cy="453160"/>
            <a:chOff x="3302657" y="1507747"/>
            <a:chExt cx="8925025" cy="1668248"/>
          </a:xfrm>
        </p:grpSpPr>
        <p:sp>
          <p:nvSpPr>
            <p:cNvPr id="27" name="112-1"/>
            <p:cNvSpPr/>
            <p:nvPr/>
          </p:nvSpPr>
          <p:spPr>
            <a:xfrm>
              <a:off x="3302657" y="1507747"/>
              <a:ext cx="8925025"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 name="112-2"/>
            <p:cNvSpPr/>
            <p:nvPr/>
          </p:nvSpPr>
          <p:spPr>
            <a:xfrm>
              <a:off x="3422705" y="1766488"/>
              <a:ext cx="8602528"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提供互联网接入、服务器托管、网络存储、通讯传输、线路出租、域名解析等网络资源服务；</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29" name="113"/>
          <p:cNvSpPr/>
          <p:nvPr/>
        </p:nvSpPr>
        <p:spPr>
          <a:xfrm>
            <a:off x="940595" y="4407867"/>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（一）</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30" name="114"/>
          <p:cNvGrpSpPr/>
          <p:nvPr/>
        </p:nvGrpSpPr>
        <p:grpSpPr>
          <a:xfrm>
            <a:off x="1746710" y="4957932"/>
            <a:ext cx="9010938" cy="453160"/>
            <a:chOff x="3302657" y="1507747"/>
            <a:chExt cx="8925025" cy="1668248"/>
          </a:xfrm>
        </p:grpSpPr>
        <p:sp>
          <p:nvSpPr>
            <p:cNvPr id="31" name="114-1"/>
            <p:cNvSpPr/>
            <p:nvPr/>
          </p:nvSpPr>
          <p:spPr>
            <a:xfrm>
              <a:off x="3302657" y="1507747"/>
              <a:ext cx="8925025"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2" name="114-2"/>
            <p:cNvSpPr/>
            <p:nvPr/>
          </p:nvSpPr>
          <p:spPr>
            <a:xfrm>
              <a:off x="3422705" y="1766488"/>
              <a:ext cx="8602528"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提供信息发布或者搜索、广告推广、引流推广等网络推广服务；</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33" name="115"/>
          <p:cNvSpPr/>
          <p:nvPr/>
        </p:nvSpPr>
        <p:spPr>
          <a:xfrm>
            <a:off x="940595" y="4956507"/>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（二）</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34" name="116"/>
          <p:cNvGrpSpPr/>
          <p:nvPr/>
        </p:nvGrpSpPr>
        <p:grpSpPr>
          <a:xfrm>
            <a:off x="1746710" y="5517330"/>
            <a:ext cx="9010938" cy="453160"/>
            <a:chOff x="3302657" y="1507747"/>
            <a:chExt cx="8925025" cy="1668248"/>
          </a:xfrm>
        </p:grpSpPr>
        <p:sp>
          <p:nvSpPr>
            <p:cNvPr id="35" name="116-1"/>
            <p:cNvSpPr/>
            <p:nvPr/>
          </p:nvSpPr>
          <p:spPr>
            <a:xfrm>
              <a:off x="3302657" y="1507747"/>
              <a:ext cx="8925025"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6" name="116-2"/>
            <p:cNvSpPr/>
            <p:nvPr/>
          </p:nvSpPr>
          <p:spPr>
            <a:xfrm>
              <a:off x="3422705" y="1766488"/>
              <a:ext cx="8602528"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提供应用程序、网站等网络技术、产品的制作、维护服务；</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37" name="117"/>
          <p:cNvSpPr/>
          <p:nvPr/>
        </p:nvSpPr>
        <p:spPr>
          <a:xfrm>
            <a:off x="940595" y="5515905"/>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（三）</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nvGrpSpPr>
          <p:cNvPr id="38" name="118"/>
          <p:cNvGrpSpPr/>
          <p:nvPr/>
        </p:nvGrpSpPr>
        <p:grpSpPr>
          <a:xfrm>
            <a:off x="1746710" y="6065970"/>
            <a:ext cx="9010938" cy="453160"/>
            <a:chOff x="3302657" y="1507747"/>
            <a:chExt cx="8925025" cy="1668248"/>
          </a:xfrm>
        </p:grpSpPr>
        <p:sp>
          <p:nvSpPr>
            <p:cNvPr id="39" name="118-1"/>
            <p:cNvSpPr/>
            <p:nvPr/>
          </p:nvSpPr>
          <p:spPr>
            <a:xfrm>
              <a:off x="3302657" y="1507747"/>
              <a:ext cx="8925025" cy="1668248"/>
            </a:xfrm>
            <a:prstGeom prst="roundRect">
              <a:avLst/>
            </a:prstGeom>
            <a:solidFill>
              <a:srgbClr val="FFA075">
                <a:alpha val="15000"/>
              </a:srgbClr>
            </a:solidFill>
            <a:ln>
              <a:solidFill>
                <a:srgbClr val="FFA075">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E7E6E6">
                    <a:lumMod val="50000"/>
                  </a:srgbClr>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0" name="118-2"/>
            <p:cNvSpPr/>
            <p:nvPr/>
          </p:nvSpPr>
          <p:spPr>
            <a:xfrm>
              <a:off x="3422705" y="1766488"/>
              <a:ext cx="8602528" cy="1241302"/>
            </a:xfrm>
            <a:prstGeom prst="rect">
              <a:avLst/>
            </a:prstGeom>
          </p:spPr>
          <p:txBody>
            <a:bodyPr wrap="square">
              <a:spAutoFit/>
            </a:bodyPr>
            <a:lstStyle/>
            <a:p>
              <a:pPr lvl="0" algn="just">
                <a:defRPr/>
              </a:pPr>
              <a:r>
                <a:rPr lang="zh-CN" altLang="en-US" sz="1600" dirty="0">
                  <a:latin typeface="阿里巴巴普惠体 B" panose="00020600040101010101" charset="-122"/>
                  <a:ea typeface="阿里巴巴普惠体 B" panose="00020600040101010101" charset="-122"/>
                  <a:sym typeface="思源黑体" panose="020B0500000000000000" pitchFamily="34" charset="-122"/>
                </a:rPr>
                <a:t>提供支付结算服务。</a:t>
              </a:r>
              <a:endParaRPr kumimoji="0" lang="zh-CN" altLang="en-US" sz="1600" b="0" i="0" u="none" strike="noStrike" kern="1200" cap="none" spc="0" normalizeH="0" baseline="0" noProof="0" dirty="0">
                <a:ln>
                  <a:noFill/>
                </a:ln>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grpSp>
      <p:sp>
        <p:nvSpPr>
          <p:cNvPr id="41" name="119"/>
          <p:cNvSpPr/>
          <p:nvPr/>
        </p:nvSpPr>
        <p:spPr>
          <a:xfrm>
            <a:off x="940595" y="6064545"/>
            <a:ext cx="806114" cy="453160"/>
          </a:xfrm>
          <a:prstGeom prst="roundRect">
            <a:avLst/>
          </a:prstGeom>
          <a:solidFill>
            <a:schemeClr val="tx1">
              <a:lumMod val="65000"/>
              <a:lumOff val="35000"/>
            </a:schemeClr>
          </a:solidFill>
          <a:ln w="1016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90000"/>
              </a:lnSpc>
              <a:defRPr/>
            </a:pPr>
            <a:r>
              <a:rPr lang="zh-CN" altLang="en-US" sz="2000" dirty="0">
                <a:solidFill>
                  <a:srgbClr val="FFFDF8"/>
                </a:solidFill>
                <a:latin typeface="阿里巴巴普惠体 B" panose="00020600040101010101" charset="-122"/>
                <a:ea typeface="阿里巴巴普惠体 B" panose="00020600040101010101" charset="-122"/>
                <a:sym typeface="思源黑体" panose="020B0500000000000000" pitchFamily="34" charset="-122"/>
              </a:rPr>
              <a:t>（四）</a:t>
            </a:r>
            <a:endParaRPr kumimoji="0" lang="zh-CN" altLang="en-US" sz="2000" b="0" i="0" u="none" strike="noStrike" kern="1200" cap="none" normalizeH="0" baseline="0" noProof="0" dirty="0">
              <a:ln>
                <a:noFill/>
              </a:ln>
              <a:solidFill>
                <a:srgbClr val="FFFDF8"/>
              </a:solidFill>
              <a:effectLst/>
              <a:uLnTx/>
              <a:uFillTx/>
              <a:latin typeface="阿里巴巴普惠体 B" panose="00020600040101010101" charset="-122"/>
              <a:ea typeface="阿里巴巴普惠体 B" panose="00020600040101010101" charset="-122"/>
              <a:sym typeface="思源黑体" panose="020B0500000000000000" pitchFamily="34" charset="-122"/>
            </a:endParaRPr>
          </a:p>
        </p:txBody>
      </p:sp>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互联网治理</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000"/>
                            </p:stCondLst>
                            <p:childTnLst>
                              <p:par>
                                <p:cTn id="14" presetID="2" presetClass="entr" presetSubtype="4" decel="10000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par>
                                <p:cTn id="18" presetID="2" presetClass="entr" presetSubtype="2" decel="10000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1+#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4"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par>
                                <p:cTn id="27" presetID="2" presetClass="entr" presetSubtype="2" decel="10000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4" decel="10000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ppt_x"/>
                                          </p:val>
                                        </p:tav>
                                        <p:tav tm="100000">
                                          <p:val>
                                            <p:strVal val="#ppt_x"/>
                                          </p:val>
                                        </p:tav>
                                      </p:tavLst>
                                    </p:anim>
                                    <p:anim calcmode="lin" valueType="num">
                                      <p:cBhvr additive="base">
                                        <p:cTn id="35" dur="500" fill="hold"/>
                                        <p:tgtEl>
                                          <p:spTgt spid="24"/>
                                        </p:tgtEl>
                                        <p:attrNameLst>
                                          <p:attrName>ppt_y</p:attrName>
                                        </p:attrNameLst>
                                      </p:cBhvr>
                                      <p:tavLst>
                                        <p:tav tm="0">
                                          <p:val>
                                            <p:strVal val="1+#ppt_h/2"/>
                                          </p:val>
                                        </p:tav>
                                        <p:tav tm="100000">
                                          <p:val>
                                            <p:strVal val="#ppt_y"/>
                                          </p:val>
                                        </p:tav>
                                      </p:tavLst>
                                    </p:anim>
                                  </p:childTnLst>
                                </p:cTn>
                              </p:par>
                              <p:par>
                                <p:cTn id="36" presetID="2" presetClass="entr" presetSubtype="2" decel="10000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1+#ppt_w/2"/>
                                          </p:val>
                                        </p:tav>
                                        <p:tav tm="100000">
                                          <p:val>
                                            <p:strVal val="#ppt_x"/>
                                          </p:val>
                                        </p:tav>
                                      </p:tavLst>
                                    </p:anim>
                                    <p:anim calcmode="lin" valueType="num">
                                      <p:cBhvr additive="base">
                                        <p:cTn id="39" dur="500" fill="hold"/>
                                        <p:tgtEl>
                                          <p:spTgt spid="20"/>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2" presetClass="entr" presetSubtype="1"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up)">
                                      <p:cBhvr>
                                        <p:cTn id="43" dur="500"/>
                                        <p:tgtEl>
                                          <p:spTgt spid="25"/>
                                        </p:tgtEl>
                                      </p:cBhvr>
                                    </p:animEffect>
                                  </p:childTnLst>
                                </p:cTn>
                              </p:par>
                            </p:childTnLst>
                          </p:cTn>
                        </p:par>
                        <p:par>
                          <p:cTn id="44" fill="hold">
                            <p:stCondLst>
                              <p:cond delay="3000"/>
                            </p:stCondLst>
                            <p:childTnLst>
                              <p:par>
                                <p:cTn id="45" presetID="2" presetClass="entr" presetSubtype="4" decel="10000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ppt_x"/>
                                          </p:val>
                                        </p:tav>
                                        <p:tav tm="100000">
                                          <p:val>
                                            <p:strVal val="#ppt_x"/>
                                          </p:val>
                                        </p:tav>
                                      </p:tavLst>
                                    </p:anim>
                                    <p:anim calcmode="lin" valueType="num">
                                      <p:cBhvr additive="base">
                                        <p:cTn id="48" dur="500" fill="hold"/>
                                        <p:tgtEl>
                                          <p:spTgt spid="29"/>
                                        </p:tgtEl>
                                        <p:attrNameLst>
                                          <p:attrName>ppt_y</p:attrName>
                                        </p:attrNameLst>
                                      </p:cBhvr>
                                      <p:tavLst>
                                        <p:tav tm="0">
                                          <p:val>
                                            <p:strVal val="1+#ppt_h/2"/>
                                          </p:val>
                                        </p:tav>
                                        <p:tav tm="100000">
                                          <p:val>
                                            <p:strVal val="#ppt_y"/>
                                          </p:val>
                                        </p:tav>
                                      </p:tavLst>
                                    </p:anim>
                                  </p:childTnLst>
                                </p:cTn>
                              </p:par>
                              <p:par>
                                <p:cTn id="49" presetID="2" presetClass="entr" presetSubtype="2" decel="100000" fill="hold"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1+#ppt_w/2"/>
                                          </p:val>
                                        </p:tav>
                                        <p:tav tm="100000">
                                          <p:val>
                                            <p:strVal val="#ppt_x"/>
                                          </p:val>
                                        </p:tav>
                                      </p:tavLst>
                                    </p:anim>
                                    <p:anim calcmode="lin" valueType="num">
                                      <p:cBhvr additive="base">
                                        <p:cTn id="52" dur="500" fill="hold"/>
                                        <p:tgtEl>
                                          <p:spTgt spid="26"/>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2" presetClass="entr" presetSubtype="4" decel="100000"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additive="base">
                                        <p:cTn id="56" dur="500" fill="hold"/>
                                        <p:tgtEl>
                                          <p:spTgt spid="33"/>
                                        </p:tgtEl>
                                        <p:attrNameLst>
                                          <p:attrName>ppt_x</p:attrName>
                                        </p:attrNameLst>
                                      </p:cBhvr>
                                      <p:tavLst>
                                        <p:tav tm="0">
                                          <p:val>
                                            <p:strVal val="#ppt_x"/>
                                          </p:val>
                                        </p:tav>
                                        <p:tav tm="100000">
                                          <p:val>
                                            <p:strVal val="#ppt_x"/>
                                          </p:val>
                                        </p:tav>
                                      </p:tavLst>
                                    </p:anim>
                                    <p:anim calcmode="lin" valueType="num">
                                      <p:cBhvr additive="base">
                                        <p:cTn id="57" dur="500" fill="hold"/>
                                        <p:tgtEl>
                                          <p:spTgt spid="33"/>
                                        </p:tgtEl>
                                        <p:attrNameLst>
                                          <p:attrName>ppt_y</p:attrName>
                                        </p:attrNameLst>
                                      </p:cBhvr>
                                      <p:tavLst>
                                        <p:tav tm="0">
                                          <p:val>
                                            <p:strVal val="1+#ppt_h/2"/>
                                          </p:val>
                                        </p:tav>
                                        <p:tav tm="100000">
                                          <p:val>
                                            <p:strVal val="#ppt_y"/>
                                          </p:val>
                                        </p:tav>
                                      </p:tavLst>
                                    </p:anim>
                                  </p:childTnLst>
                                </p:cTn>
                              </p:par>
                              <p:par>
                                <p:cTn id="58" presetID="2" presetClass="entr" presetSubtype="2" decel="100000" fill="hold" nodeType="with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1+#ppt_w/2"/>
                                          </p:val>
                                        </p:tav>
                                        <p:tav tm="100000">
                                          <p:val>
                                            <p:strVal val="#ppt_x"/>
                                          </p:val>
                                        </p:tav>
                                      </p:tavLst>
                                    </p:anim>
                                    <p:anim calcmode="lin" valueType="num">
                                      <p:cBhvr additive="base">
                                        <p:cTn id="61" dur="500" fill="hold"/>
                                        <p:tgtEl>
                                          <p:spTgt spid="30"/>
                                        </p:tgtEl>
                                        <p:attrNameLst>
                                          <p:attrName>ppt_y</p:attrName>
                                        </p:attrNameLst>
                                      </p:cBhvr>
                                      <p:tavLst>
                                        <p:tav tm="0">
                                          <p:val>
                                            <p:strVal val="#ppt_y"/>
                                          </p:val>
                                        </p:tav>
                                        <p:tav tm="100000">
                                          <p:val>
                                            <p:strVal val="#ppt_y"/>
                                          </p:val>
                                        </p:tav>
                                      </p:tavLst>
                                    </p:anim>
                                  </p:childTnLst>
                                </p:cTn>
                              </p:par>
                            </p:childTnLst>
                          </p:cTn>
                        </p:par>
                        <p:par>
                          <p:cTn id="62" fill="hold">
                            <p:stCondLst>
                              <p:cond delay="4000"/>
                            </p:stCondLst>
                            <p:childTnLst>
                              <p:par>
                                <p:cTn id="63" presetID="2" presetClass="entr" presetSubtype="4" decel="100000"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fill="hold"/>
                                        <p:tgtEl>
                                          <p:spTgt spid="37"/>
                                        </p:tgtEl>
                                        <p:attrNameLst>
                                          <p:attrName>ppt_x</p:attrName>
                                        </p:attrNameLst>
                                      </p:cBhvr>
                                      <p:tavLst>
                                        <p:tav tm="0">
                                          <p:val>
                                            <p:strVal val="#ppt_x"/>
                                          </p:val>
                                        </p:tav>
                                        <p:tav tm="100000">
                                          <p:val>
                                            <p:strVal val="#ppt_x"/>
                                          </p:val>
                                        </p:tav>
                                      </p:tavLst>
                                    </p:anim>
                                    <p:anim calcmode="lin" valueType="num">
                                      <p:cBhvr additive="base">
                                        <p:cTn id="66" dur="500" fill="hold"/>
                                        <p:tgtEl>
                                          <p:spTgt spid="37"/>
                                        </p:tgtEl>
                                        <p:attrNameLst>
                                          <p:attrName>ppt_y</p:attrName>
                                        </p:attrNameLst>
                                      </p:cBhvr>
                                      <p:tavLst>
                                        <p:tav tm="0">
                                          <p:val>
                                            <p:strVal val="1+#ppt_h/2"/>
                                          </p:val>
                                        </p:tav>
                                        <p:tav tm="100000">
                                          <p:val>
                                            <p:strVal val="#ppt_y"/>
                                          </p:val>
                                        </p:tav>
                                      </p:tavLst>
                                    </p:anim>
                                  </p:childTnLst>
                                </p:cTn>
                              </p:par>
                              <p:par>
                                <p:cTn id="67" presetID="2" presetClass="entr" presetSubtype="2" decel="100000" fill="hold" nodeType="withEffect">
                                  <p:stCondLst>
                                    <p:cond delay="0"/>
                                  </p:stCondLst>
                                  <p:childTnLst>
                                    <p:set>
                                      <p:cBhvr>
                                        <p:cTn id="68" dur="1" fill="hold">
                                          <p:stCondLst>
                                            <p:cond delay="0"/>
                                          </p:stCondLst>
                                        </p:cTn>
                                        <p:tgtEl>
                                          <p:spTgt spid="34"/>
                                        </p:tgtEl>
                                        <p:attrNameLst>
                                          <p:attrName>style.visibility</p:attrName>
                                        </p:attrNameLst>
                                      </p:cBhvr>
                                      <p:to>
                                        <p:strVal val="visible"/>
                                      </p:to>
                                    </p:set>
                                    <p:anim calcmode="lin" valueType="num">
                                      <p:cBhvr additive="base">
                                        <p:cTn id="69" dur="500" fill="hold"/>
                                        <p:tgtEl>
                                          <p:spTgt spid="34"/>
                                        </p:tgtEl>
                                        <p:attrNameLst>
                                          <p:attrName>ppt_x</p:attrName>
                                        </p:attrNameLst>
                                      </p:cBhvr>
                                      <p:tavLst>
                                        <p:tav tm="0">
                                          <p:val>
                                            <p:strVal val="1+#ppt_w/2"/>
                                          </p:val>
                                        </p:tav>
                                        <p:tav tm="100000">
                                          <p:val>
                                            <p:strVal val="#ppt_x"/>
                                          </p:val>
                                        </p:tav>
                                      </p:tavLst>
                                    </p:anim>
                                    <p:anim calcmode="lin" valueType="num">
                                      <p:cBhvr additive="base">
                                        <p:cTn id="70" dur="500" fill="hold"/>
                                        <p:tgtEl>
                                          <p:spTgt spid="34"/>
                                        </p:tgtEl>
                                        <p:attrNameLst>
                                          <p:attrName>ppt_y</p:attrName>
                                        </p:attrNameLst>
                                      </p:cBhvr>
                                      <p:tavLst>
                                        <p:tav tm="0">
                                          <p:val>
                                            <p:strVal val="#ppt_y"/>
                                          </p:val>
                                        </p:tav>
                                        <p:tav tm="100000">
                                          <p:val>
                                            <p:strVal val="#ppt_y"/>
                                          </p:val>
                                        </p:tav>
                                      </p:tavLst>
                                    </p:anim>
                                  </p:childTnLst>
                                </p:cTn>
                              </p:par>
                            </p:childTnLst>
                          </p:cTn>
                        </p:par>
                        <p:par>
                          <p:cTn id="71" fill="hold">
                            <p:stCondLst>
                              <p:cond delay="4500"/>
                            </p:stCondLst>
                            <p:childTnLst>
                              <p:par>
                                <p:cTn id="72" presetID="2" presetClass="entr" presetSubtype="4" decel="100000"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additive="base">
                                        <p:cTn id="74" dur="500" fill="hold"/>
                                        <p:tgtEl>
                                          <p:spTgt spid="41"/>
                                        </p:tgtEl>
                                        <p:attrNameLst>
                                          <p:attrName>ppt_x</p:attrName>
                                        </p:attrNameLst>
                                      </p:cBhvr>
                                      <p:tavLst>
                                        <p:tav tm="0">
                                          <p:val>
                                            <p:strVal val="#ppt_x"/>
                                          </p:val>
                                        </p:tav>
                                        <p:tav tm="100000">
                                          <p:val>
                                            <p:strVal val="#ppt_x"/>
                                          </p:val>
                                        </p:tav>
                                      </p:tavLst>
                                    </p:anim>
                                    <p:anim calcmode="lin" valueType="num">
                                      <p:cBhvr additive="base">
                                        <p:cTn id="75" dur="500" fill="hold"/>
                                        <p:tgtEl>
                                          <p:spTgt spid="41"/>
                                        </p:tgtEl>
                                        <p:attrNameLst>
                                          <p:attrName>ppt_y</p:attrName>
                                        </p:attrNameLst>
                                      </p:cBhvr>
                                      <p:tavLst>
                                        <p:tav tm="0">
                                          <p:val>
                                            <p:strVal val="1+#ppt_h/2"/>
                                          </p:val>
                                        </p:tav>
                                        <p:tav tm="100000">
                                          <p:val>
                                            <p:strVal val="#ppt_y"/>
                                          </p:val>
                                        </p:tav>
                                      </p:tavLst>
                                    </p:anim>
                                  </p:childTnLst>
                                </p:cTn>
                              </p:par>
                              <p:par>
                                <p:cTn id="76" presetID="2" presetClass="entr" presetSubtype="2" decel="100000" fill="hold" nodeType="with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additive="base">
                                        <p:cTn id="78" dur="500" fill="hold"/>
                                        <p:tgtEl>
                                          <p:spTgt spid="38"/>
                                        </p:tgtEl>
                                        <p:attrNameLst>
                                          <p:attrName>ppt_x</p:attrName>
                                        </p:attrNameLst>
                                      </p:cBhvr>
                                      <p:tavLst>
                                        <p:tav tm="0">
                                          <p:val>
                                            <p:strVal val="1+#ppt_w/2"/>
                                          </p:val>
                                        </p:tav>
                                        <p:tav tm="100000">
                                          <p:val>
                                            <p:strVal val="#ppt_x"/>
                                          </p:val>
                                        </p:tav>
                                      </p:tavLst>
                                    </p:anim>
                                    <p:anim calcmode="lin" valueType="num">
                                      <p:cBhvr additive="base">
                                        <p:cTn id="7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19" grpId="0" animBg="1"/>
      <p:bldP spid="24" grpId="0" animBg="1"/>
      <p:bldP spid="25" grpId="0"/>
      <p:bldP spid="29" grpId="0" animBg="1"/>
      <p:bldP spid="33" grpId="0" animBg="1"/>
      <p:bldP spid="37" grpId="0" animBg="1"/>
      <p:bldP spid="4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0"/>
            <a:ext cx="12908448" cy="7191978"/>
            <a:chOff x="0" y="0"/>
            <a:chExt cx="12908448" cy="7191978"/>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144" y="3429000"/>
              <a:ext cx="5017304" cy="3762978"/>
            </a:xfrm>
            <a:prstGeom prst="rect">
              <a:avLst/>
            </a:prstGeom>
          </p:spPr>
        </p:pic>
      </p:grpSp>
      <p:grpSp>
        <p:nvGrpSpPr>
          <p:cNvPr id="68" name="组合 67"/>
          <p:cNvGrpSpPr/>
          <p:nvPr/>
        </p:nvGrpSpPr>
        <p:grpSpPr>
          <a:xfrm>
            <a:off x="5134708" y="1668781"/>
            <a:ext cx="2329959" cy="550997"/>
            <a:chOff x="3938813" y="3762377"/>
            <a:chExt cx="1699987" cy="402020"/>
          </a:xfrm>
        </p:grpSpPr>
        <p:sp>
          <p:nvSpPr>
            <p:cNvPr id="69" name="平行四边形 68"/>
            <p:cNvSpPr/>
            <p:nvPr/>
          </p:nvSpPr>
          <p:spPr>
            <a:xfrm>
              <a:off x="3938813" y="3762377"/>
              <a:ext cx="1699987" cy="381753"/>
            </a:xfrm>
            <a:prstGeom prst="parallelogram">
              <a:avLst>
                <a:gd name="adj" fmla="val 4551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文本框 69"/>
            <p:cNvSpPr txBox="1"/>
            <p:nvPr/>
          </p:nvSpPr>
          <p:spPr>
            <a:xfrm>
              <a:off x="4141324" y="3783556"/>
              <a:ext cx="1282440" cy="380841"/>
            </a:xfrm>
            <a:prstGeom prst="rect">
              <a:avLst/>
            </a:prstGeom>
            <a:noFill/>
          </p:spPr>
          <p:txBody>
            <a:bodyPr wrap="none" rtlCol="0">
              <a:spAutoFit/>
            </a:bodyPr>
            <a:lstStyle/>
            <a:p>
              <a:r>
                <a:rPr lang="zh-CN" altLang="en-US" sz="2800" spc="300" dirty="0">
                  <a:solidFill>
                    <a:schemeClr val="bg1"/>
                  </a:solidFill>
                  <a:latin typeface="思源黑体 CN Bold" panose="020B0800000000000000" pitchFamily="34" charset="-122"/>
                  <a:ea typeface="思源黑体 CN Bold" panose="020B0800000000000000" pitchFamily="34" charset="-122"/>
                </a:rPr>
                <a:t>第</a:t>
              </a:r>
              <a:r>
                <a:rPr lang="zh-CN" altLang="en-US" sz="2800" spc="300" dirty="0">
                  <a:solidFill>
                    <a:schemeClr val="bg1"/>
                  </a:solidFill>
                  <a:latin typeface="思源黑体 CN Bold" panose="020B0800000000000000" pitchFamily="34" charset="-122"/>
                  <a:ea typeface="思源黑体 CN Bold" panose="020B0800000000000000" pitchFamily="34" charset="-122"/>
                </a:rPr>
                <a:t>五部分</a:t>
              </a:r>
              <a:endParaRPr lang="zh-CN" altLang="en-US" sz="2800" spc="300" dirty="0">
                <a:solidFill>
                  <a:schemeClr val="bg1"/>
                </a:solidFill>
                <a:latin typeface="思源黑体 CN Bold" panose="020B0800000000000000" pitchFamily="34" charset="-122"/>
                <a:ea typeface="思源黑体 CN Bold" panose="020B0800000000000000" pitchFamily="34" charset="-122"/>
              </a:endParaRPr>
            </a:p>
          </p:txBody>
        </p:sp>
      </p:grpSp>
      <p:sp>
        <p:nvSpPr>
          <p:cNvPr id="73" name="文本框 72"/>
          <p:cNvSpPr txBox="1"/>
          <p:nvPr/>
        </p:nvSpPr>
        <p:spPr>
          <a:xfrm>
            <a:off x="3655695" y="3151505"/>
            <a:ext cx="5114925" cy="1198880"/>
          </a:xfrm>
          <a:prstGeom prst="rect">
            <a:avLst/>
          </a:prstGeom>
          <a:noFill/>
        </p:spPr>
        <p:txBody>
          <a:bodyPr wrap="square">
            <a:spAutoFit/>
          </a:bodyPr>
          <a:lstStyle/>
          <a:p>
            <a:pPr algn="dist"/>
            <a:r>
              <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rPr>
              <a:t>综合措施</a:t>
            </a:r>
            <a:endPar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endParaRPr>
          </a:p>
        </p:txBody>
      </p:sp>
      <p:grpSp>
        <p:nvGrpSpPr>
          <p:cNvPr id="2" name="组合 1"/>
          <p:cNvGrpSpPr/>
          <p:nvPr/>
        </p:nvGrpSpPr>
        <p:grpSpPr>
          <a:xfrm>
            <a:off x="3211830" y="2571115"/>
            <a:ext cx="6054725" cy="368300"/>
            <a:chOff x="3860800" y="2032000"/>
            <a:chExt cx="6055603" cy="368300"/>
          </a:xfrm>
        </p:grpSpPr>
        <p:cxnSp>
          <p:nvCxnSpPr>
            <p:cNvPr id="12" name="直接连接符 11"/>
            <p:cNvCxnSpPr/>
            <p:nvPr/>
          </p:nvCxnSpPr>
          <p:spPr>
            <a:xfrm>
              <a:off x="3860800" y="2209800"/>
              <a:ext cx="2133600" cy="0"/>
            </a:xfrm>
            <a:prstGeom prst="line">
              <a:avLst/>
            </a:prstGeom>
            <a:noFill/>
            <a:ln w="6350" cap="flat" cmpd="sng" algn="ctr">
              <a:solidFill>
                <a:srgbClr val="C00000"/>
              </a:solidFill>
              <a:prstDash val="solid"/>
              <a:miter lim="800000"/>
            </a:ln>
            <a:effectLst/>
          </p:spPr>
        </p:cxnSp>
        <p:sp>
          <p:nvSpPr>
            <p:cNvPr id="3" name="五角星 2"/>
            <p:cNvSpPr/>
            <p:nvPr/>
          </p:nvSpPr>
          <p:spPr>
            <a:xfrm>
              <a:off x="6677862" y="2032000"/>
              <a:ext cx="368300" cy="368300"/>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14" name="五角星 11"/>
            <p:cNvSpPr/>
            <p:nvPr/>
          </p:nvSpPr>
          <p:spPr>
            <a:xfrm>
              <a:off x="6369555"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4" name="五角星 12"/>
            <p:cNvSpPr/>
            <p:nvPr/>
          </p:nvSpPr>
          <p:spPr>
            <a:xfrm>
              <a:off x="6061248"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5" name="五角星 4"/>
            <p:cNvSpPr/>
            <p:nvPr/>
          </p:nvSpPr>
          <p:spPr>
            <a:xfrm>
              <a:off x="7450224"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6" name="五角星 5"/>
            <p:cNvSpPr/>
            <p:nvPr/>
          </p:nvSpPr>
          <p:spPr>
            <a:xfrm>
              <a:off x="7141917"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cxnSp>
          <p:nvCxnSpPr>
            <p:cNvPr id="7" name="直接连接符 6"/>
            <p:cNvCxnSpPr/>
            <p:nvPr/>
          </p:nvCxnSpPr>
          <p:spPr>
            <a:xfrm>
              <a:off x="7782803" y="2209800"/>
              <a:ext cx="2133600" cy="0"/>
            </a:xfrm>
            <a:prstGeom prst="line">
              <a:avLst/>
            </a:prstGeom>
            <a:noFill/>
            <a:ln w="6350" cap="flat" cmpd="sng" algn="ctr">
              <a:solidFill>
                <a:srgbClr val="C00000"/>
              </a:solidFill>
              <a:prstDash val="solid"/>
              <a:miter lim="800000"/>
            </a:ln>
            <a:effectLst/>
          </p:spPr>
        </p:cxn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animEffect transition="in" filter="fade">
                                      <p:cBhvr>
                                        <p:cTn id="14" dur="500"/>
                                        <p:tgtEl>
                                          <p:spTgt spid="73"/>
                                        </p:tgtEl>
                                      </p:cBhvr>
                                    </p:animEffect>
                                  </p:childTnLst>
                                </p:cTn>
                              </p:par>
                            </p:childTnLst>
                          </p:cTn>
                        </p:par>
                        <p:par>
                          <p:cTn id="15" fill="hold">
                            <p:stCondLst>
                              <p:cond delay="1149"/>
                            </p:stCondLst>
                            <p:childTnLst>
                              <p:par>
                                <p:cTn id="16" presetID="16" presetClass="entr" presetSubtype="2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sp>
        <p:nvSpPr>
          <p:cNvPr id="4" name="13"/>
          <p:cNvSpPr/>
          <p:nvPr/>
        </p:nvSpPr>
        <p:spPr>
          <a:xfrm flipH="1">
            <a:off x="2299459" y="1211256"/>
            <a:ext cx="9100290" cy="1438462"/>
          </a:xfrm>
          <a:prstGeom prst="rect">
            <a:avLst/>
          </a:prstGeom>
          <a:gradFill>
            <a:gsLst>
              <a:gs pos="89381">
                <a:srgbClr val="FBE5C3">
                  <a:alpha val="54000"/>
                </a:srgbClr>
              </a:gs>
              <a:gs pos="0">
                <a:srgbClr val="FBE5C3">
                  <a:alpha val="54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grpSp>
        <p:nvGrpSpPr>
          <p:cNvPr id="12" name="14"/>
          <p:cNvGrpSpPr/>
          <p:nvPr/>
        </p:nvGrpSpPr>
        <p:grpSpPr>
          <a:xfrm>
            <a:off x="728750" y="1525222"/>
            <a:ext cx="1977417" cy="728662"/>
            <a:chOff x="940595" y="1207591"/>
            <a:chExt cx="1622425" cy="728662"/>
          </a:xfrm>
        </p:grpSpPr>
        <p:grpSp>
          <p:nvGrpSpPr>
            <p:cNvPr id="13" name="Group 4"/>
            <p:cNvGrpSpPr>
              <a:grpSpLocks noChangeAspect="1"/>
            </p:cNvGrpSpPr>
            <p:nvPr/>
          </p:nvGrpSpPr>
          <p:grpSpPr bwMode="auto">
            <a:xfrm>
              <a:off x="940595" y="1207591"/>
              <a:ext cx="1622425" cy="728662"/>
              <a:chOff x="832" y="955"/>
              <a:chExt cx="1022" cy="459"/>
            </a:xfrm>
            <a:solidFill>
              <a:srgbClr val="C00000"/>
            </a:solidFill>
          </p:grpSpPr>
          <p:sp>
            <p:nvSpPr>
              <p:cNvPr id="15" name="14-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14-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14-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4" name="14-4"/>
            <p:cNvSpPr/>
            <p:nvPr/>
          </p:nvSpPr>
          <p:spPr>
            <a:xfrm>
              <a:off x="1110548" y="1364145"/>
              <a:ext cx="1302423"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第三十一条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19" name="15"/>
          <p:cNvSpPr/>
          <p:nvPr/>
        </p:nvSpPr>
        <p:spPr>
          <a:xfrm>
            <a:off x="2817055" y="1305385"/>
            <a:ext cx="8336615" cy="1198880"/>
          </a:xfrm>
          <a:prstGeom prst="rect">
            <a:avLst/>
          </a:prstGeom>
        </p:spPr>
        <p:txBody>
          <a:bodyPr wrap="square">
            <a:spAutoFit/>
          </a:bodyPr>
          <a:lstStyle/>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任何单位和个人不得非法买卖、出租、出借电话卡、物联网卡、电信线路、短信端口、银行账户、支付账户、互联网账号等，不得提供实名核验帮助；不得假冒他人身份或者虚构代理关系开立上述卡、账户、账号等。</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grpSp>
        <p:nvGrpSpPr>
          <p:cNvPr id="27" name="16"/>
          <p:cNvGrpSpPr/>
          <p:nvPr/>
        </p:nvGrpSpPr>
        <p:grpSpPr>
          <a:xfrm>
            <a:off x="728750" y="3107133"/>
            <a:ext cx="1977417" cy="728662"/>
            <a:chOff x="940595" y="1207591"/>
            <a:chExt cx="1622425" cy="728662"/>
          </a:xfrm>
        </p:grpSpPr>
        <p:grpSp>
          <p:nvGrpSpPr>
            <p:cNvPr id="28" name="Group 4"/>
            <p:cNvGrpSpPr>
              <a:grpSpLocks noChangeAspect="1"/>
            </p:cNvGrpSpPr>
            <p:nvPr/>
          </p:nvGrpSpPr>
          <p:grpSpPr bwMode="auto">
            <a:xfrm>
              <a:off x="940595" y="1207591"/>
              <a:ext cx="1622425" cy="728662"/>
              <a:chOff x="832" y="955"/>
              <a:chExt cx="1022" cy="459"/>
            </a:xfrm>
            <a:solidFill>
              <a:srgbClr val="C00000"/>
            </a:solidFill>
          </p:grpSpPr>
          <p:sp>
            <p:nvSpPr>
              <p:cNvPr id="30" name="16-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16-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16-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9" name="16-4"/>
            <p:cNvSpPr/>
            <p:nvPr/>
          </p:nvSpPr>
          <p:spPr>
            <a:xfrm>
              <a:off x="1110548" y="1364145"/>
              <a:ext cx="1302423"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第三十六条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sp>
        <p:nvSpPr>
          <p:cNvPr id="33" name="17"/>
          <p:cNvSpPr/>
          <p:nvPr/>
        </p:nvSpPr>
        <p:spPr>
          <a:xfrm>
            <a:off x="665526" y="3952303"/>
            <a:ext cx="6571502" cy="2040255"/>
          </a:xfrm>
          <a:prstGeom prst="rect">
            <a:avLst/>
          </a:prstGeom>
        </p:spPr>
        <p:txBody>
          <a:bodyPr wrap="square">
            <a:spAutoFit/>
          </a:bodyPr>
          <a:lstStyle/>
          <a:p>
            <a:pPr marL="285750" indent="-285750" algn="just" fontAlgn="base">
              <a:lnSpc>
                <a:spcPct val="150000"/>
              </a:lnSpc>
              <a:spcBef>
                <a:spcPts val="800"/>
              </a:spcBef>
              <a:spcAft>
                <a:spcPct val="0"/>
              </a:spcAft>
              <a:buFont typeface="Wingdings" panose="05000000000000000000" pitchFamily="2" charset="2"/>
              <a:buChar char="ü"/>
            </a:pPr>
            <a:r>
              <a:rPr lang="zh-CN" altLang="en-US" sz="1600" dirty="0">
                <a:solidFill>
                  <a:schemeClr val="bg2">
                    <a:lumMod val="10000"/>
                  </a:schemeClr>
                </a:solidFill>
                <a:latin typeface="阿里巴巴普惠体 B" panose="00020600040101010101" charset="-122"/>
                <a:ea typeface="阿里巴巴普惠体 B" panose="00020600040101010101" charset="-122"/>
              </a:rPr>
              <a:t>对前往电信网络诈骗活动严重地区的人员，出境活动存在重大涉电信网络诈骗活动嫌疑的，移民管理机构可以决定不准其出境。</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a:p>
            <a:pPr marL="285750" indent="-285750" algn="just" fontAlgn="base">
              <a:lnSpc>
                <a:spcPct val="150000"/>
              </a:lnSpc>
              <a:spcBef>
                <a:spcPts val="800"/>
              </a:spcBef>
              <a:spcAft>
                <a:spcPct val="0"/>
              </a:spcAft>
              <a:buFont typeface="Wingdings" panose="05000000000000000000" pitchFamily="2" charset="2"/>
              <a:buChar char="ü"/>
            </a:pPr>
            <a:r>
              <a:rPr lang="zh-CN" altLang="en-US" sz="1600" dirty="0">
                <a:solidFill>
                  <a:schemeClr val="bg2">
                    <a:lumMod val="10000"/>
                  </a:schemeClr>
                </a:solidFill>
                <a:latin typeface="阿里巴巴普惠体 B" panose="00020600040101010101" charset="-122"/>
                <a:ea typeface="阿里巴巴普惠体 B" panose="00020600040101010101" charset="-122"/>
              </a:rPr>
              <a:t>因从事电信网络诈骗活动受过刑事处罚的人员，设区的市级以上公安机关可以根据犯罪情况和预防再犯罪的需要，决定自处罚完毕之日起六个月至三年以内不准其出境，并通知移民管理机构执行。</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pic>
        <p:nvPicPr>
          <p:cNvPr id="39" name="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559360" y="2253884"/>
            <a:ext cx="6203959" cy="4652969"/>
          </a:xfrm>
          <a:prstGeom prst="rect">
            <a:avLst/>
          </a:prstGeom>
        </p:spPr>
      </p:pic>
      <p:grpSp>
        <p:nvGrpSpPr>
          <p:cNvPr id="40" name="19"/>
          <p:cNvGrpSpPr/>
          <p:nvPr/>
        </p:nvGrpSpPr>
        <p:grpSpPr>
          <a:xfrm>
            <a:off x="7686838" y="2743847"/>
            <a:ext cx="3834602" cy="3882864"/>
            <a:chOff x="9091749" y="1774364"/>
            <a:chExt cx="2326535" cy="1994740"/>
          </a:xfrm>
        </p:grpSpPr>
        <p:sp>
          <p:nvSpPr>
            <p:cNvPr id="41" name="19-1"/>
            <p:cNvSpPr/>
            <p:nvPr/>
          </p:nvSpPr>
          <p:spPr>
            <a:xfrm>
              <a:off x="9091749" y="1774364"/>
              <a:ext cx="2326535" cy="1994740"/>
            </a:xfrm>
            <a:prstGeom prst="rect">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19-2"/>
            <p:cNvCxnSpPr/>
            <p:nvPr/>
          </p:nvCxnSpPr>
          <p:spPr>
            <a:xfrm flipV="1">
              <a:off x="9118377" y="1805097"/>
              <a:ext cx="2232742" cy="189684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3" name="19-3"/>
            <p:cNvCxnSpPr/>
            <p:nvPr/>
          </p:nvCxnSpPr>
          <p:spPr>
            <a:xfrm>
              <a:off x="9118377" y="1805098"/>
              <a:ext cx="2199081" cy="186657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44" name="19-4"/>
            <p:cNvSpPr/>
            <p:nvPr/>
          </p:nvSpPr>
          <p:spPr>
            <a:xfrm>
              <a:off x="9878955" y="2643885"/>
              <a:ext cx="1165593" cy="165392"/>
            </a:xfrm>
            <a:prstGeom prst="rect">
              <a:avLst/>
            </a:prstGeom>
          </p:spPr>
          <p:txBody>
            <a:bodyPr wrap="square">
              <a:spAutoFit/>
            </a:bodyPr>
            <a:lstStyle/>
            <a:p>
              <a:r>
                <a:rPr lang="zh-CN" altLang="en-US" sz="1500" dirty="0">
                  <a:solidFill>
                    <a:schemeClr val="bg1"/>
                  </a:solidFill>
                  <a:latin typeface="阿里巴巴普惠体 B" panose="00020600040101010101" charset="-122"/>
                  <a:ea typeface="阿里巴巴普惠体 B" panose="00020600040101010101" charset="-122"/>
                </a:rPr>
                <a:t>此次有相关图片</a:t>
              </a:r>
              <a:endParaRPr lang="zh-CN" altLang="en-US" sz="1500" dirty="0">
                <a:solidFill>
                  <a:schemeClr val="bg1"/>
                </a:solidFill>
                <a:latin typeface="阿里巴巴普惠体 B" panose="00020600040101010101" charset="-122"/>
                <a:ea typeface="阿里巴巴普惠体 B" panose="00020600040101010101" charset="-122"/>
              </a:endParaRPr>
            </a:p>
          </p:txBody>
        </p:sp>
      </p:grpSp>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综合措施</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childTnLst>
                          </p:cTn>
                        </p:par>
                        <p:par>
                          <p:cTn id="17" fill="hold">
                            <p:stCondLst>
                              <p:cond delay="1500"/>
                            </p:stCondLst>
                            <p:childTnLst>
                              <p:par>
                                <p:cTn id="18" presetID="2" presetClass="entr" presetSubtype="4" decel="100000" fill="hold" nodeType="after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1"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up)">
                                      <p:cBhvr>
                                        <p:cTn id="25" dur="500"/>
                                        <p:tgtEl>
                                          <p:spTgt spid="33"/>
                                        </p:tgtEl>
                                      </p:cBhvr>
                                    </p:animEffect>
                                  </p:childTnLst>
                                </p:cTn>
                              </p:par>
                              <p:par>
                                <p:cTn id="26" presetID="2" presetClass="entr" presetSubtype="4"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ppt_x"/>
                                          </p:val>
                                        </p:tav>
                                        <p:tav tm="100000">
                                          <p:val>
                                            <p:strVal val="#ppt_x"/>
                                          </p:val>
                                        </p:tav>
                                      </p:tavLst>
                                    </p:anim>
                                    <p:anim calcmode="lin" valueType="num">
                                      <p:cBhvr additive="base">
                                        <p:cTn id="29" dur="500" fill="hold"/>
                                        <p:tgtEl>
                                          <p:spTgt spid="4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500" fill="hold"/>
                                        <p:tgtEl>
                                          <p:spTgt spid="39"/>
                                        </p:tgtEl>
                                        <p:attrNameLst>
                                          <p:attrName>ppt_x</p:attrName>
                                        </p:attrNameLst>
                                      </p:cBhvr>
                                      <p:tavLst>
                                        <p:tav tm="0">
                                          <p:val>
                                            <p:strVal val="#ppt_x"/>
                                          </p:val>
                                        </p:tav>
                                        <p:tav tm="100000">
                                          <p:val>
                                            <p:strVal val="#ppt_x"/>
                                          </p:val>
                                        </p:tav>
                                      </p:tavLst>
                                    </p:anim>
                                    <p:anim calcmode="lin" valueType="num">
                                      <p:cBhvr additive="base">
                                        <p:cTn id="33"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0"/>
            <a:ext cx="12908448" cy="7191978"/>
            <a:chOff x="0" y="0"/>
            <a:chExt cx="12908448" cy="7191978"/>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7" name="图片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1144" y="3429000"/>
              <a:ext cx="5017304" cy="3762978"/>
            </a:xfrm>
            <a:prstGeom prst="rect">
              <a:avLst/>
            </a:prstGeom>
          </p:spPr>
        </p:pic>
      </p:grpSp>
      <p:grpSp>
        <p:nvGrpSpPr>
          <p:cNvPr id="68" name="组合 67"/>
          <p:cNvGrpSpPr/>
          <p:nvPr/>
        </p:nvGrpSpPr>
        <p:grpSpPr>
          <a:xfrm>
            <a:off x="5134708" y="1668781"/>
            <a:ext cx="2329959" cy="550997"/>
            <a:chOff x="3938813" y="3762377"/>
            <a:chExt cx="1699987" cy="402020"/>
          </a:xfrm>
        </p:grpSpPr>
        <p:sp>
          <p:nvSpPr>
            <p:cNvPr id="69" name="平行四边形 68"/>
            <p:cNvSpPr/>
            <p:nvPr/>
          </p:nvSpPr>
          <p:spPr>
            <a:xfrm>
              <a:off x="3938813" y="3762377"/>
              <a:ext cx="1699987" cy="381753"/>
            </a:xfrm>
            <a:prstGeom prst="parallelogram">
              <a:avLst>
                <a:gd name="adj" fmla="val 45513"/>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0" name="文本框 69"/>
            <p:cNvSpPr txBox="1"/>
            <p:nvPr/>
          </p:nvSpPr>
          <p:spPr>
            <a:xfrm>
              <a:off x="4141324" y="3783556"/>
              <a:ext cx="1282440" cy="380841"/>
            </a:xfrm>
            <a:prstGeom prst="rect">
              <a:avLst/>
            </a:prstGeom>
            <a:noFill/>
          </p:spPr>
          <p:txBody>
            <a:bodyPr wrap="none" rtlCol="0">
              <a:spAutoFit/>
            </a:bodyPr>
            <a:lstStyle/>
            <a:p>
              <a:r>
                <a:rPr lang="zh-CN" altLang="en-US" sz="2800" spc="300" dirty="0">
                  <a:solidFill>
                    <a:schemeClr val="bg1"/>
                  </a:solidFill>
                  <a:latin typeface="思源黑体 CN Bold" panose="020B0800000000000000" pitchFamily="34" charset="-122"/>
                  <a:ea typeface="思源黑体 CN Bold" panose="020B0800000000000000" pitchFamily="34" charset="-122"/>
                </a:rPr>
                <a:t>第</a:t>
              </a:r>
              <a:r>
                <a:rPr lang="zh-CN" altLang="en-US" sz="2800" spc="300" dirty="0">
                  <a:solidFill>
                    <a:schemeClr val="bg1"/>
                  </a:solidFill>
                  <a:latin typeface="思源黑体 CN Bold" panose="020B0800000000000000" pitchFamily="34" charset="-122"/>
                  <a:ea typeface="思源黑体 CN Bold" panose="020B0800000000000000" pitchFamily="34" charset="-122"/>
                </a:rPr>
                <a:t>六部分</a:t>
              </a:r>
              <a:endParaRPr lang="zh-CN" altLang="en-US" sz="2800" spc="300" dirty="0">
                <a:solidFill>
                  <a:schemeClr val="bg1"/>
                </a:solidFill>
                <a:latin typeface="思源黑体 CN Bold" panose="020B0800000000000000" pitchFamily="34" charset="-122"/>
                <a:ea typeface="思源黑体 CN Bold" panose="020B0800000000000000" pitchFamily="34" charset="-122"/>
              </a:endParaRPr>
            </a:p>
          </p:txBody>
        </p:sp>
      </p:grpSp>
      <p:sp>
        <p:nvSpPr>
          <p:cNvPr id="73" name="文本框 72"/>
          <p:cNvSpPr txBox="1"/>
          <p:nvPr/>
        </p:nvSpPr>
        <p:spPr>
          <a:xfrm>
            <a:off x="3655695" y="3151505"/>
            <a:ext cx="5114925" cy="1198880"/>
          </a:xfrm>
          <a:prstGeom prst="rect">
            <a:avLst/>
          </a:prstGeom>
          <a:noFill/>
        </p:spPr>
        <p:txBody>
          <a:bodyPr wrap="square">
            <a:spAutoFit/>
          </a:bodyPr>
          <a:lstStyle/>
          <a:p>
            <a:pPr algn="dist"/>
            <a:r>
              <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rPr>
              <a:t>法律</a:t>
            </a:r>
            <a:r>
              <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rPr>
              <a:t>责任</a:t>
            </a:r>
            <a:endParaRPr lang="zh-CN" altLang="en-US" sz="7200" spc="-150" dirty="0">
              <a:ln w="28575">
                <a:noFill/>
              </a:ln>
              <a:solidFill>
                <a:srgbClr val="FF0000"/>
              </a:solidFill>
              <a:latin typeface="思源黑体 CN Bold" panose="020B0800000000000000" pitchFamily="34" charset="-122"/>
              <a:ea typeface="思源黑体 CN Bold" panose="020B0800000000000000" pitchFamily="34" charset="-122"/>
              <a:cs typeface="胡晓波男神体" panose="02010600030101010101" pitchFamily="2" charset="-122"/>
            </a:endParaRPr>
          </a:p>
        </p:txBody>
      </p:sp>
      <p:grpSp>
        <p:nvGrpSpPr>
          <p:cNvPr id="2" name="组合 1"/>
          <p:cNvGrpSpPr/>
          <p:nvPr/>
        </p:nvGrpSpPr>
        <p:grpSpPr>
          <a:xfrm>
            <a:off x="3211830" y="2571115"/>
            <a:ext cx="6054725" cy="368300"/>
            <a:chOff x="3860800" y="2032000"/>
            <a:chExt cx="6055603" cy="368300"/>
          </a:xfrm>
        </p:grpSpPr>
        <p:cxnSp>
          <p:nvCxnSpPr>
            <p:cNvPr id="12" name="直接连接符 11"/>
            <p:cNvCxnSpPr/>
            <p:nvPr/>
          </p:nvCxnSpPr>
          <p:spPr>
            <a:xfrm>
              <a:off x="3860800" y="2209800"/>
              <a:ext cx="2133600" cy="0"/>
            </a:xfrm>
            <a:prstGeom prst="line">
              <a:avLst/>
            </a:prstGeom>
            <a:noFill/>
            <a:ln w="6350" cap="flat" cmpd="sng" algn="ctr">
              <a:solidFill>
                <a:srgbClr val="C00000"/>
              </a:solidFill>
              <a:prstDash val="solid"/>
              <a:miter lim="800000"/>
            </a:ln>
            <a:effectLst/>
          </p:spPr>
        </p:cxnSp>
        <p:sp>
          <p:nvSpPr>
            <p:cNvPr id="3" name="五角星 2"/>
            <p:cNvSpPr/>
            <p:nvPr/>
          </p:nvSpPr>
          <p:spPr>
            <a:xfrm>
              <a:off x="6677862" y="2032000"/>
              <a:ext cx="368300" cy="368300"/>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14" name="五角星 11"/>
            <p:cNvSpPr/>
            <p:nvPr/>
          </p:nvSpPr>
          <p:spPr>
            <a:xfrm>
              <a:off x="6369555"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4" name="五角星 12"/>
            <p:cNvSpPr/>
            <p:nvPr/>
          </p:nvSpPr>
          <p:spPr>
            <a:xfrm>
              <a:off x="6061248"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5" name="五角星 4"/>
            <p:cNvSpPr/>
            <p:nvPr/>
          </p:nvSpPr>
          <p:spPr>
            <a:xfrm>
              <a:off x="7450224"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sp>
          <p:nvSpPr>
            <p:cNvPr id="6" name="五角星 5"/>
            <p:cNvSpPr/>
            <p:nvPr/>
          </p:nvSpPr>
          <p:spPr>
            <a:xfrm>
              <a:off x="7141917" y="2103524"/>
              <a:ext cx="212552" cy="212552"/>
            </a:xfrm>
            <a:prstGeom prst="star5">
              <a:avLst/>
            </a:prstGeom>
            <a:solidFill>
              <a:srgbClr val="C00000"/>
            </a:solidFill>
            <a:ln w="12700" cap="flat" cmpd="sng" algn="ctr">
              <a:noFill/>
              <a:prstDash val="solid"/>
              <a:miter lim="800000"/>
            </a:ln>
            <a:effectLst/>
          </p:spPr>
          <p:txBody>
            <a:bodyPr rtlCol="0" anchor="ctr"/>
            <a:p>
              <a:pPr algn="ctr" fontAlgn="base"/>
              <a:endParaRPr lang="zh-CN" altLang="en-US" strike="noStrike" noProof="1"/>
            </a:p>
          </p:txBody>
        </p:sp>
        <p:cxnSp>
          <p:nvCxnSpPr>
            <p:cNvPr id="7" name="直接连接符 6"/>
            <p:cNvCxnSpPr/>
            <p:nvPr/>
          </p:nvCxnSpPr>
          <p:spPr>
            <a:xfrm>
              <a:off x="7782803" y="2209800"/>
              <a:ext cx="2133600" cy="0"/>
            </a:xfrm>
            <a:prstGeom prst="line">
              <a:avLst/>
            </a:prstGeom>
            <a:noFill/>
            <a:ln w="6350" cap="flat" cmpd="sng" algn="ctr">
              <a:solidFill>
                <a:srgbClr val="C00000"/>
              </a:solidFill>
              <a:prstDash val="solid"/>
              <a:miter lim="800000"/>
            </a:ln>
            <a:effectLst/>
          </p:spPr>
        </p:cxnSp>
      </p:grpSp>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animEffect transition="in" filter="fade">
                                      <p:cBhvr>
                                        <p:cTn id="14" dur="500"/>
                                        <p:tgtEl>
                                          <p:spTgt spid="73"/>
                                        </p:tgtEl>
                                      </p:cBhvr>
                                    </p:animEffect>
                                  </p:childTnLst>
                                </p:cTn>
                              </p:par>
                            </p:childTnLst>
                          </p:cTn>
                        </p:par>
                        <p:par>
                          <p:cTn id="15" fill="hold">
                            <p:stCondLst>
                              <p:cond delay="1149"/>
                            </p:stCondLst>
                            <p:childTnLst>
                              <p:par>
                                <p:cTn id="16" presetID="16" presetClass="entr" presetSubtype="21"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barn(inVertical)">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grpSp>
        <p:nvGrpSpPr>
          <p:cNvPr id="10" name="13"/>
          <p:cNvGrpSpPr/>
          <p:nvPr/>
        </p:nvGrpSpPr>
        <p:grpSpPr>
          <a:xfrm>
            <a:off x="1295899" y="1671272"/>
            <a:ext cx="1977417" cy="728662"/>
            <a:chOff x="940595" y="1207591"/>
            <a:chExt cx="1622425" cy="728662"/>
          </a:xfrm>
        </p:grpSpPr>
        <p:grpSp>
          <p:nvGrpSpPr>
            <p:cNvPr id="11" name="Group 4"/>
            <p:cNvGrpSpPr>
              <a:grpSpLocks noChangeAspect="1"/>
            </p:cNvGrpSpPr>
            <p:nvPr/>
          </p:nvGrpSpPr>
          <p:grpSpPr bwMode="auto">
            <a:xfrm>
              <a:off x="940595" y="1207591"/>
              <a:ext cx="1622425" cy="728662"/>
              <a:chOff x="832" y="955"/>
              <a:chExt cx="1022" cy="459"/>
            </a:xfrm>
            <a:solidFill>
              <a:srgbClr val="C00000"/>
            </a:solidFill>
          </p:grpSpPr>
          <p:sp>
            <p:nvSpPr>
              <p:cNvPr id="13" name="13-1"/>
              <p:cNvSpPr/>
              <p:nvPr/>
            </p:nvSpPr>
            <p:spPr bwMode="auto">
              <a:xfrm>
                <a:off x="832" y="955"/>
                <a:ext cx="1020" cy="78"/>
              </a:xfrm>
              <a:custGeom>
                <a:avLst/>
                <a:gdLst>
                  <a:gd name="T0" fmla="*/ 4 w 1020"/>
                  <a:gd name="T1" fmla="*/ 78 h 78"/>
                  <a:gd name="T2" fmla="*/ 0 w 1020"/>
                  <a:gd name="T3" fmla="*/ 75 h 78"/>
                  <a:gd name="T4" fmla="*/ 53 w 1020"/>
                  <a:gd name="T5" fmla="*/ 0 h 78"/>
                  <a:gd name="T6" fmla="*/ 713 w 1020"/>
                  <a:gd name="T7" fmla="*/ 0 h 78"/>
                  <a:gd name="T8" fmla="*/ 733 w 1020"/>
                  <a:gd name="T9" fmla="*/ 37 h 78"/>
                  <a:gd name="T10" fmla="*/ 1020 w 1020"/>
                  <a:gd name="T11" fmla="*/ 37 h 78"/>
                  <a:gd name="T12" fmla="*/ 1020 w 1020"/>
                  <a:gd name="T13" fmla="*/ 42 h 78"/>
                  <a:gd name="T14" fmla="*/ 730 w 1020"/>
                  <a:gd name="T15" fmla="*/ 42 h 78"/>
                  <a:gd name="T16" fmla="*/ 710 w 1020"/>
                  <a:gd name="T17" fmla="*/ 5 h 78"/>
                  <a:gd name="T18" fmla="*/ 56 w 1020"/>
                  <a:gd name="T19" fmla="*/ 5 h 78"/>
                  <a:gd name="T20" fmla="*/ 4 w 1020"/>
                  <a:gd name="T21"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78">
                    <a:moveTo>
                      <a:pt x="4" y="78"/>
                    </a:moveTo>
                    <a:lnTo>
                      <a:pt x="0" y="75"/>
                    </a:lnTo>
                    <a:lnTo>
                      <a:pt x="53" y="0"/>
                    </a:lnTo>
                    <a:lnTo>
                      <a:pt x="713" y="0"/>
                    </a:lnTo>
                    <a:lnTo>
                      <a:pt x="733" y="37"/>
                    </a:lnTo>
                    <a:lnTo>
                      <a:pt x="1020" y="37"/>
                    </a:lnTo>
                    <a:lnTo>
                      <a:pt x="1020" y="42"/>
                    </a:lnTo>
                    <a:lnTo>
                      <a:pt x="730" y="42"/>
                    </a:lnTo>
                    <a:lnTo>
                      <a:pt x="710" y="5"/>
                    </a:lnTo>
                    <a:lnTo>
                      <a:pt x="56" y="5"/>
                    </a:lnTo>
                    <a:lnTo>
                      <a:pt x="4"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13-2"/>
              <p:cNvSpPr/>
              <p:nvPr/>
            </p:nvSpPr>
            <p:spPr bwMode="auto">
              <a:xfrm>
                <a:off x="834" y="1333"/>
                <a:ext cx="1020" cy="81"/>
              </a:xfrm>
              <a:custGeom>
                <a:avLst/>
                <a:gdLst>
                  <a:gd name="T0" fmla="*/ 978 w 1020"/>
                  <a:gd name="T1" fmla="*/ 81 h 81"/>
                  <a:gd name="T2" fmla="*/ 321 w 1020"/>
                  <a:gd name="T3" fmla="*/ 81 h 81"/>
                  <a:gd name="T4" fmla="*/ 296 w 1020"/>
                  <a:gd name="T5" fmla="*/ 39 h 81"/>
                  <a:gd name="T6" fmla="*/ 0 w 1020"/>
                  <a:gd name="T7" fmla="*/ 39 h 81"/>
                  <a:gd name="T8" fmla="*/ 0 w 1020"/>
                  <a:gd name="T9" fmla="*/ 35 h 81"/>
                  <a:gd name="T10" fmla="*/ 299 w 1020"/>
                  <a:gd name="T11" fmla="*/ 35 h 81"/>
                  <a:gd name="T12" fmla="*/ 324 w 1020"/>
                  <a:gd name="T13" fmla="*/ 76 h 81"/>
                  <a:gd name="T14" fmla="*/ 975 w 1020"/>
                  <a:gd name="T15" fmla="*/ 76 h 81"/>
                  <a:gd name="T16" fmla="*/ 1015 w 1020"/>
                  <a:gd name="T17" fmla="*/ 0 h 81"/>
                  <a:gd name="T18" fmla="*/ 1020 w 1020"/>
                  <a:gd name="T19" fmla="*/ 3 h 81"/>
                  <a:gd name="T20" fmla="*/ 978 w 1020"/>
                  <a:gd name="T21"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0" h="81">
                    <a:moveTo>
                      <a:pt x="978" y="81"/>
                    </a:moveTo>
                    <a:lnTo>
                      <a:pt x="321" y="81"/>
                    </a:lnTo>
                    <a:lnTo>
                      <a:pt x="296" y="39"/>
                    </a:lnTo>
                    <a:lnTo>
                      <a:pt x="0" y="39"/>
                    </a:lnTo>
                    <a:lnTo>
                      <a:pt x="0" y="35"/>
                    </a:lnTo>
                    <a:lnTo>
                      <a:pt x="299" y="35"/>
                    </a:lnTo>
                    <a:lnTo>
                      <a:pt x="324" y="76"/>
                    </a:lnTo>
                    <a:lnTo>
                      <a:pt x="975" y="76"/>
                    </a:lnTo>
                    <a:lnTo>
                      <a:pt x="1015" y="0"/>
                    </a:lnTo>
                    <a:lnTo>
                      <a:pt x="1020" y="3"/>
                    </a:lnTo>
                    <a:lnTo>
                      <a:pt x="978"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13-3"/>
              <p:cNvSpPr/>
              <p:nvPr/>
            </p:nvSpPr>
            <p:spPr bwMode="auto">
              <a:xfrm>
                <a:off x="834" y="1011"/>
                <a:ext cx="1018" cy="343"/>
              </a:xfrm>
              <a:custGeom>
                <a:avLst/>
                <a:gdLst>
                  <a:gd name="T0" fmla="*/ 0 w 1018"/>
                  <a:gd name="T1" fmla="*/ 86 h 343"/>
                  <a:gd name="T2" fmla="*/ 0 w 1018"/>
                  <a:gd name="T3" fmla="*/ 305 h 343"/>
                  <a:gd name="T4" fmla="*/ 317 w 1018"/>
                  <a:gd name="T5" fmla="*/ 305 h 343"/>
                  <a:gd name="T6" fmla="*/ 337 w 1018"/>
                  <a:gd name="T7" fmla="*/ 343 h 343"/>
                  <a:gd name="T8" fmla="*/ 980 w 1018"/>
                  <a:gd name="T9" fmla="*/ 343 h 343"/>
                  <a:gd name="T10" fmla="*/ 1018 w 1018"/>
                  <a:gd name="T11" fmla="*/ 263 h 343"/>
                  <a:gd name="T12" fmla="*/ 1018 w 1018"/>
                  <a:gd name="T13" fmla="*/ 52 h 343"/>
                  <a:gd name="T14" fmla="*/ 730 w 1018"/>
                  <a:gd name="T15" fmla="*/ 52 h 343"/>
                  <a:gd name="T16" fmla="*/ 705 w 1018"/>
                  <a:gd name="T17" fmla="*/ 0 h 343"/>
                  <a:gd name="T18" fmla="*/ 53 w 1018"/>
                  <a:gd name="T19" fmla="*/ 0 h 343"/>
                  <a:gd name="T20" fmla="*/ 0 w 1018"/>
                  <a:gd name="T21" fmla="*/ 86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8" h="343">
                    <a:moveTo>
                      <a:pt x="0" y="86"/>
                    </a:moveTo>
                    <a:lnTo>
                      <a:pt x="0" y="305"/>
                    </a:lnTo>
                    <a:lnTo>
                      <a:pt x="317" y="305"/>
                    </a:lnTo>
                    <a:lnTo>
                      <a:pt x="337" y="343"/>
                    </a:lnTo>
                    <a:lnTo>
                      <a:pt x="980" y="343"/>
                    </a:lnTo>
                    <a:lnTo>
                      <a:pt x="1018" y="263"/>
                    </a:lnTo>
                    <a:lnTo>
                      <a:pt x="1018" y="52"/>
                    </a:lnTo>
                    <a:lnTo>
                      <a:pt x="730" y="52"/>
                    </a:lnTo>
                    <a:lnTo>
                      <a:pt x="705" y="0"/>
                    </a:lnTo>
                    <a:lnTo>
                      <a:pt x="53" y="0"/>
                    </a:lnTo>
                    <a:lnTo>
                      <a:pt x="0"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13-4"/>
            <p:cNvSpPr/>
            <p:nvPr/>
          </p:nvSpPr>
          <p:spPr>
            <a:xfrm>
              <a:off x="1110548" y="1364145"/>
              <a:ext cx="1302423" cy="429895"/>
            </a:xfrm>
            <a:prstGeom prst="rect">
              <a:avLst/>
            </a:prstGeom>
          </p:spPr>
          <p:txBody>
            <a:bodyPr wrap="square">
              <a:spAutoFit/>
            </a:bodyPr>
            <a:lstStyle/>
            <a:p>
              <a:pPr algn="just" fontAlgn="base">
                <a:spcBef>
                  <a:spcPct val="0"/>
                </a:spcBef>
                <a:spcAft>
                  <a:spcPct val="0"/>
                </a:spcAft>
                <a:buFont typeface="Arial" panose="020B0604020202020204" pitchFamily="34" charset="0"/>
                <a:buNone/>
              </a:pPr>
              <a:r>
                <a:rPr lang="zh-CN" altLang="en-US" sz="2200" dirty="0">
                  <a:solidFill>
                    <a:schemeClr val="bg1"/>
                  </a:solidFill>
                  <a:latin typeface="阿里巴巴普惠体 B" panose="00020600040101010101" charset="-122"/>
                  <a:ea typeface="阿里巴巴普惠体 B" panose="00020600040101010101" charset="-122"/>
                </a:rPr>
                <a:t>第三十八条</a:t>
              </a:r>
              <a:endParaRPr lang="zh-CN" altLang="en-US" sz="2200" dirty="0">
                <a:solidFill>
                  <a:schemeClr val="bg1"/>
                </a:solidFill>
                <a:latin typeface="阿里巴巴普惠体 B" panose="00020600040101010101" charset="-122"/>
                <a:ea typeface="阿里巴巴普惠体 B" panose="00020600040101010101" charset="-122"/>
              </a:endParaRPr>
            </a:p>
          </p:txBody>
        </p:sp>
      </p:grpSp>
      <p:grpSp>
        <p:nvGrpSpPr>
          <p:cNvPr id="16" name="14"/>
          <p:cNvGrpSpPr/>
          <p:nvPr/>
        </p:nvGrpSpPr>
        <p:grpSpPr>
          <a:xfrm>
            <a:off x="926807" y="3038053"/>
            <a:ext cx="10338387" cy="2742314"/>
            <a:chOff x="1143001" y="2804169"/>
            <a:chExt cx="10338387" cy="1942683"/>
          </a:xfrm>
        </p:grpSpPr>
        <p:sp>
          <p:nvSpPr>
            <p:cNvPr id="17" name="14-1"/>
            <p:cNvSpPr/>
            <p:nvPr/>
          </p:nvSpPr>
          <p:spPr>
            <a:xfrm flipH="1">
              <a:off x="5385388" y="2804169"/>
              <a:ext cx="6096000" cy="1942682"/>
            </a:xfrm>
            <a:prstGeom prst="homePlate">
              <a:avLst/>
            </a:prstGeom>
            <a:solidFill>
              <a:schemeClr val="tx2">
                <a:lumMod val="50000"/>
              </a:schemeClr>
            </a:solidFill>
            <a:ln w="635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876" tIns="80876" rIns="80876" bIns="80876" numCol="1" spcCol="1270" anchor="ctr" anchorCtr="0">
              <a:noAutofit/>
            </a:bodyPr>
            <a:lstStyle/>
            <a:p>
              <a:pPr marL="0" lvl="0" indent="0" algn="ctr" defTabSz="533400">
                <a:lnSpc>
                  <a:spcPct val="90000"/>
                </a:lnSpc>
                <a:spcBef>
                  <a:spcPct val="0"/>
                </a:spcBef>
                <a:spcAft>
                  <a:spcPct val="35000"/>
                </a:spcAft>
                <a:buNone/>
              </a:pPr>
              <a:endParaRPr lang="zh-CN" altLang="zh-CN" sz="1200" kern="1200" dirty="0">
                <a:latin typeface="思源黑体 CN Light" panose="020B0300000000000000" pitchFamily="34" charset="-122"/>
                <a:ea typeface="思源黑体 CN Light" panose="020B0300000000000000" pitchFamily="34" charset="-122"/>
              </a:endParaRPr>
            </a:p>
          </p:txBody>
        </p:sp>
        <p:sp>
          <p:nvSpPr>
            <p:cNvPr id="19" name="14-2"/>
            <p:cNvSpPr/>
            <p:nvPr/>
          </p:nvSpPr>
          <p:spPr>
            <a:xfrm>
              <a:off x="1143001" y="2804170"/>
              <a:ext cx="5169194" cy="1942682"/>
            </a:xfrm>
            <a:prstGeom prst="homePlate">
              <a:avLst/>
            </a:prstGeom>
            <a:gradFill>
              <a:gsLst>
                <a:gs pos="0">
                  <a:srgbClr val="FF0000"/>
                </a:gs>
                <a:gs pos="100000">
                  <a:srgbClr val="C00000"/>
                </a:gs>
              </a:gsLst>
              <a:lin ang="2700000" scaled="0"/>
            </a:gradFill>
            <a:ln w="635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876" tIns="80876" rIns="80876" bIns="80876" numCol="1" spcCol="1270" anchor="ctr" anchorCtr="0">
              <a:noAutofit/>
            </a:bodyPr>
            <a:lstStyle/>
            <a:p>
              <a:pPr marL="0" lvl="0" indent="0" algn="ctr" defTabSz="533400">
                <a:lnSpc>
                  <a:spcPct val="90000"/>
                </a:lnSpc>
                <a:spcBef>
                  <a:spcPct val="0"/>
                </a:spcBef>
                <a:spcAft>
                  <a:spcPct val="35000"/>
                </a:spcAft>
                <a:buNone/>
              </a:pPr>
              <a:endParaRPr lang="zh-CN" sz="1200" kern="1200" dirty="0">
                <a:latin typeface="思源黑体 CN Light" panose="020B0300000000000000" pitchFamily="34" charset="-122"/>
                <a:ea typeface="思源黑体 CN Light" panose="020B0300000000000000" pitchFamily="34" charset="-122"/>
              </a:endParaRPr>
            </a:p>
          </p:txBody>
        </p:sp>
        <p:sp>
          <p:nvSpPr>
            <p:cNvPr id="20" name="14-3"/>
            <p:cNvSpPr txBox="1"/>
            <p:nvPr/>
          </p:nvSpPr>
          <p:spPr>
            <a:xfrm>
              <a:off x="1512093" y="3078157"/>
              <a:ext cx="3652619" cy="1372913"/>
            </a:xfrm>
            <a:prstGeom prst="rect">
              <a:avLst/>
            </a:prstGeom>
            <a:noFill/>
          </p:spPr>
          <p:txBody>
            <a:bodyPr wrap="square">
              <a:spAutoFit/>
            </a:bodyPr>
            <a:lstStyle/>
            <a:p>
              <a:pPr lvl="0" algn="just" defTabSz="533400">
                <a:lnSpc>
                  <a:spcPct val="150000"/>
                </a:lnSpc>
                <a:spcBef>
                  <a:spcPct val="0"/>
                </a:spcBef>
                <a:spcAft>
                  <a:spcPct val="35000"/>
                </a:spcAft>
              </a:pPr>
              <a:r>
                <a:rPr lang="zh-CN" altLang="en-US" sz="2000" dirty="0">
                  <a:solidFill>
                    <a:schemeClr val="bg1"/>
                  </a:solidFill>
                  <a:latin typeface="阿里巴巴普惠体 B" panose="00020600040101010101" charset="-122"/>
                  <a:ea typeface="阿里巴巴普惠体 B" panose="00020600040101010101" charset="-122"/>
                </a:rPr>
                <a:t>组织、策划、实施、参与电信网络诈骗活动或者为电信网络诈骗活动提供帮助，构成犯罪的，依法追究刑事责任。</a:t>
              </a:r>
              <a:endParaRPr lang="zh-CN" altLang="en-US" sz="2000" kern="1200" dirty="0">
                <a:solidFill>
                  <a:schemeClr val="bg1"/>
                </a:solidFill>
                <a:latin typeface="阿里巴巴普惠体 B" panose="00020600040101010101" charset="-122"/>
                <a:ea typeface="阿里巴巴普惠体 B" panose="00020600040101010101" charset="-122"/>
              </a:endParaRPr>
            </a:p>
          </p:txBody>
        </p:sp>
        <p:sp>
          <p:nvSpPr>
            <p:cNvPr id="21" name="14-4"/>
            <p:cNvSpPr txBox="1"/>
            <p:nvPr/>
          </p:nvSpPr>
          <p:spPr>
            <a:xfrm>
              <a:off x="6821389" y="3078157"/>
              <a:ext cx="4290906" cy="1338725"/>
            </a:xfrm>
            <a:prstGeom prst="rect">
              <a:avLst/>
            </a:prstGeom>
            <a:noFill/>
          </p:spPr>
          <p:txBody>
            <a:bodyPr wrap="square">
              <a:spAutoFit/>
            </a:bodyPr>
            <a:lstStyle/>
            <a:p>
              <a:pPr lvl="0" algn="just" defTabSz="533400">
                <a:lnSpc>
                  <a:spcPct val="130000"/>
                </a:lnSpc>
                <a:spcBef>
                  <a:spcPct val="0"/>
                </a:spcBef>
                <a:spcAft>
                  <a:spcPct val="35000"/>
                </a:spcAft>
              </a:pPr>
              <a:r>
                <a:rPr lang="zh-CN" altLang="en-US" dirty="0">
                  <a:solidFill>
                    <a:schemeClr val="bg1"/>
                  </a:solidFill>
                  <a:latin typeface="阿里巴巴普惠体 B" panose="00020600040101010101" charset="-122"/>
                  <a:ea typeface="阿里巴巴普惠体 B" panose="00020600040101010101" charset="-122"/>
                </a:rPr>
                <a:t>前款行为尚不构成犯罪的，由公安机关处十日以上十五日以下拘留；没收违法所得，处违法所得一倍以上十倍以下罚款，没有违法所得或者违法所得不足一万元的，处十万元以下罚款。</a:t>
              </a:r>
              <a:endParaRPr lang="zh-CN" altLang="en-US" kern="1200" dirty="0">
                <a:solidFill>
                  <a:schemeClr val="bg1"/>
                </a:solidFill>
                <a:latin typeface="阿里巴巴普惠体 B" panose="00020600040101010101" charset="-122"/>
                <a:ea typeface="阿里巴巴普惠体 B" panose="00020600040101010101" charset="-122"/>
              </a:endParaRPr>
            </a:p>
          </p:txBody>
        </p:sp>
      </p:grpSp>
      <p:pic>
        <p:nvPicPr>
          <p:cNvPr id="34" name="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58894" y="-403729"/>
            <a:ext cx="5533337" cy="4150002"/>
          </a:xfrm>
          <a:prstGeom prst="rect">
            <a:avLst/>
          </a:prstGeom>
        </p:spPr>
      </p:pic>
      <p:grpSp>
        <p:nvGrpSpPr>
          <p:cNvPr id="35" name="16"/>
          <p:cNvGrpSpPr/>
          <p:nvPr/>
        </p:nvGrpSpPr>
        <p:grpSpPr>
          <a:xfrm>
            <a:off x="5784232" y="215153"/>
            <a:ext cx="4730068" cy="2822899"/>
            <a:chOff x="9091749" y="1774364"/>
            <a:chExt cx="2326535" cy="1994740"/>
          </a:xfrm>
        </p:grpSpPr>
        <p:sp>
          <p:nvSpPr>
            <p:cNvPr id="36" name="16-1"/>
            <p:cNvSpPr/>
            <p:nvPr/>
          </p:nvSpPr>
          <p:spPr>
            <a:xfrm>
              <a:off x="9091749" y="1774364"/>
              <a:ext cx="2326535" cy="1994740"/>
            </a:xfrm>
            <a:prstGeom prst="rect">
              <a:avLst/>
            </a:prstGeom>
            <a:solidFill>
              <a:srgbClr val="C0000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16-2"/>
            <p:cNvCxnSpPr/>
            <p:nvPr/>
          </p:nvCxnSpPr>
          <p:spPr>
            <a:xfrm flipV="1">
              <a:off x="9118377" y="1805097"/>
              <a:ext cx="2232742" cy="1896848"/>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16-3"/>
            <p:cNvCxnSpPr/>
            <p:nvPr/>
          </p:nvCxnSpPr>
          <p:spPr>
            <a:xfrm>
              <a:off x="9118377" y="1805098"/>
              <a:ext cx="2199081" cy="186657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9" name="16-4"/>
            <p:cNvSpPr/>
            <p:nvPr/>
          </p:nvSpPr>
          <p:spPr>
            <a:xfrm>
              <a:off x="9878955" y="2643885"/>
              <a:ext cx="1165593" cy="227495"/>
            </a:xfrm>
            <a:prstGeom prst="rect">
              <a:avLst/>
            </a:prstGeom>
          </p:spPr>
          <p:txBody>
            <a:bodyPr wrap="square">
              <a:spAutoFit/>
            </a:bodyPr>
            <a:lstStyle/>
            <a:p>
              <a:r>
                <a:rPr lang="zh-CN" altLang="en-US" sz="1500" dirty="0">
                  <a:solidFill>
                    <a:schemeClr val="bg1"/>
                  </a:solidFill>
                  <a:latin typeface="阿里巴巴普惠体 B" panose="00020600040101010101" charset="-122"/>
                  <a:ea typeface="阿里巴巴普惠体 B" panose="00020600040101010101" charset="-122"/>
                </a:rPr>
                <a:t>此次有相关图片</a:t>
              </a:r>
              <a:endParaRPr lang="zh-CN" altLang="en-US" sz="1500" dirty="0">
                <a:solidFill>
                  <a:schemeClr val="bg1"/>
                </a:solidFill>
                <a:latin typeface="阿里巴巴普惠体 B" panose="00020600040101010101" charset="-122"/>
                <a:ea typeface="阿里巴巴普惠体 B" panose="00020600040101010101" charset="-122"/>
              </a:endParaRPr>
            </a:p>
          </p:txBody>
        </p:sp>
      </p:grpSp>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法律责任</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11"/>
          <p:cNvSpPr txBox="1"/>
          <p:nvPr/>
        </p:nvSpPr>
        <p:spPr>
          <a:xfrm>
            <a:off x="433741" y="368052"/>
            <a:ext cx="506854" cy="460375"/>
          </a:xfrm>
          <a:prstGeom prst="rect">
            <a:avLst/>
          </a:prstGeom>
          <a:noFill/>
        </p:spPr>
        <p:txBody>
          <a:bodyPr wrap="square" rtlCol="0">
            <a:spAutoFit/>
          </a:bodyPr>
          <a:lstStyle/>
          <a:p>
            <a:pPr algn="ctr"/>
            <a:r>
              <a:rPr lang="en-US" altLang="zh-CN" sz="2400" dirty="0">
                <a:solidFill>
                  <a:schemeClr val="bg1"/>
                </a:solidFill>
                <a:latin typeface="阿里巴巴普惠体 B" panose="00020600040101010101" charset="-122"/>
                <a:ea typeface="阿里巴巴普惠体 B" panose="00020600040101010101" charset="-122"/>
              </a:rPr>
              <a:t>1</a:t>
            </a:r>
            <a:endParaRPr lang="en-US" altLang="zh-CN" sz="2400" dirty="0">
              <a:solidFill>
                <a:schemeClr val="bg1"/>
              </a:solidFill>
              <a:latin typeface="阿里巴巴普惠体 B" panose="00020600040101010101" charset="-122"/>
              <a:ea typeface="阿里巴巴普惠体 B" panose="00020600040101010101" charset="-122"/>
            </a:endParaRPr>
          </a:p>
        </p:txBody>
      </p:sp>
      <p:sp>
        <p:nvSpPr>
          <p:cNvPr id="4" name="13"/>
          <p:cNvSpPr/>
          <p:nvPr/>
        </p:nvSpPr>
        <p:spPr>
          <a:xfrm>
            <a:off x="2316600" y="1172640"/>
            <a:ext cx="8096803" cy="575945"/>
          </a:xfrm>
          <a:prstGeom prst="rect">
            <a:avLst/>
          </a:prstGeom>
          <a:noFill/>
        </p:spPr>
        <p:txBody>
          <a:bodyPr wrap="square" rtlCol="0">
            <a:spAutoFit/>
          </a:bodyPr>
          <a:lstStyle/>
          <a:p>
            <a:pPr>
              <a:lnSpc>
                <a:spcPct val="90000"/>
              </a:lnSpc>
            </a:pPr>
            <a:r>
              <a:rPr lang="zh-CN" altLang="en-US" sz="3500" dirty="0">
                <a:gradFill>
                  <a:gsLst>
                    <a:gs pos="0">
                      <a:srgbClr val="FF3300"/>
                    </a:gs>
                    <a:gs pos="87000">
                      <a:srgbClr val="C00000"/>
                    </a:gs>
                    <a:gs pos="100000">
                      <a:srgbClr val="FF3300"/>
                    </a:gs>
                  </a:gsLst>
                  <a:lin ang="5400000" scaled="0"/>
                </a:gradFill>
                <a:latin typeface="阿里巴巴普惠体 B" panose="00020600040101010101" charset="-122"/>
                <a:ea typeface="阿里巴巴普惠体 B" panose="00020600040101010101" charset="-122"/>
              </a:rPr>
              <a:t>本法第三十九、四十、四十一条规定：</a:t>
            </a:r>
            <a:endParaRPr lang="zh-CN" altLang="en-US" sz="3500" dirty="0">
              <a:gradFill>
                <a:gsLst>
                  <a:gs pos="0">
                    <a:srgbClr val="FF3300"/>
                  </a:gs>
                  <a:gs pos="87000">
                    <a:srgbClr val="C00000"/>
                  </a:gs>
                  <a:gs pos="100000">
                    <a:srgbClr val="FF3300"/>
                  </a:gs>
                </a:gsLst>
                <a:lin ang="5400000" scaled="0"/>
              </a:gradFill>
              <a:latin typeface="阿里巴巴普惠体 B" panose="00020600040101010101" charset="-122"/>
              <a:ea typeface="阿里巴巴普惠体 B" panose="00020600040101010101" charset="-122"/>
            </a:endParaRPr>
          </a:p>
        </p:txBody>
      </p:sp>
      <p:grpSp>
        <p:nvGrpSpPr>
          <p:cNvPr id="5" name="14"/>
          <p:cNvGrpSpPr/>
          <p:nvPr/>
        </p:nvGrpSpPr>
        <p:grpSpPr>
          <a:xfrm>
            <a:off x="948859" y="1851875"/>
            <a:ext cx="10294282" cy="1201605"/>
            <a:chOff x="781078" y="1167285"/>
            <a:chExt cx="10873893" cy="1127904"/>
          </a:xfrm>
        </p:grpSpPr>
        <p:sp>
          <p:nvSpPr>
            <p:cNvPr id="6" name="14-1"/>
            <p:cNvSpPr/>
            <p:nvPr/>
          </p:nvSpPr>
          <p:spPr>
            <a:xfrm>
              <a:off x="781078" y="1334617"/>
              <a:ext cx="10745383" cy="960572"/>
            </a:xfrm>
            <a:prstGeom prst="roundRect">
              <a:avLst>
                <a:gd name="adj" fmla="val 3294"/>
              </a:avLst>
            </a:prstGeom>
            <a:solidFill>
              <a:srgbClr val="C00000"/>
            </a:solidFill>
            <a:ln w="6350" cap="flat" cmpd="sng" algn="ctr">
              <a:solidFill>
                <a:srgbClr val="C00000"/>
              </a:solidFill>
              <a:prstDash val="solid"/>
              <a:miter lim="800000"/>
            </a:ln>
            <a:effectLst>
              <a:outerShdw blurRad="317500" dist="38100" dir="2700000" algn="tl" rotWithShape="0">
                <a:srgbClr val="363636">
                  <a:lumMod val="75000"/>
                  <a:lumOff val="25000"/>
                  <a:alpha val="15000"/>
                </a:srgbClr>
              </a:outerShdw>
            </a:effectLst>
          </p:spPr>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Normal" panose="020B0400000000000000" pitchFamily="34" charset="-122"/>
                <a:cs typeface="+mn-ea"/>
                <a:sym typeface="+mn-lt"/>
              </a:endParaRPr>
            </a:p>
          </p:txBody>
        </p:sp>
        <p:sp>
          <p:nvSpPr>
            <p:cNvPr id="7" name="14-2"/>
            <p:cNvSpPr/>
            <p:nvPr/>
          </p:nvSpPr>
          <p:spPr>
            <a:xfrm>
              <a:off x="909588" y="1167285"/>
              <a:ext cx="10745383" cy="1018601"/>
            </a:xfrm>
            <a:prstGeom prst="roundRect">
              <a:avLst>
                <a:gd name="adj" fmla="val 3294"/>
              </a:avLst>
            </a:prstGeom>
            <a:solidFill>
              <a:schemeClr val="bg1"/>
            </a:solidFill>
            <a:ln w="6350" cap="flat" cmpd="sng" algn="ctr">
              <a:solidFill>
                <a:srgbClr val="C00000"/>
              </a:solidFill>
              <a:prstDash val="solid"/>
              <a:miter lim="800000"/>
            </a:ln>
            <a:effectLst>
              <a:outerShdw blurRad="317500" dist="38100" dir="2700000" algn="tl" rotWithShape="0">
                <a:srgbClr val="363636">
                  <a:lumMod val="75000"/>
                  <a:lumOff val="25000"/>
                  <a:alpha val="15000"/>
                </a:srgbClr>
              </a:outerShdw>
            </a:effectLst>
          </p:spPr>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Normal" panose="020B0400000000000000" pitchFamily="34" charset="-122"/>
                <a:cs typeface="+mn-ea"/>
                <a:sym typeface="+mn-lt"/>
              </a:endParaRPr>
            </a:p>
          </p:txBody>
        </p:sp>
      </p:grpSp>
      <p:grpSp>
        <p:nvGrpSpPr>
          <p:cNvPr id="8" name="15"/>
          <p:cNvGrpSpPr/>
          <p:nvPr/>
        </p:nvGrpSpPr>
        <p:grpSpPr>
          <a:xfrm>
            <a:off x="10372629" y="1980011"/>
            <a:ext cx="623178" cy="623178"/>
            <a:chOff x="7631412" y="1587214"/>
            <a:chExt cx="587375" cy="587375"/>
          </a:xfrm>
        </p:grpSpPr>
        <p:sp>
          <p:nvSpPr>
            <p:cNvPr id="9" name="15-1"/>
            <p:cNvSpPr/>
            <p:nvPr/>
          </p:nvSpPr>
          <p:spPr>
            <a:xfrm>
              <a:off x="7631412" y="1587214"/>
              <a:ext cx="587375" cy="587375"/>
            </a:xfrm>
            <a:prstGeom prst="ellipse">
              <a:avLst/>
            </a:prstGeom>
            <a:solidFill>
              <a:srgbClr val="C00000"/>
            </a:solidFill>
            <a:ln>
              <a:noFill/>
            </a:ln>
          </p:spPr>
          <p:style>
            <a:lnRef idx="2">
              <a:srgbClr val="5B9BD5">
                <a:shade val="50000"/>
              </a:srgbClr>
            </a:lnRef>
            <a:fillRef idx="1">
              <a:srgbClr val="5B9BD5"/>
            </a:fillRef>
            <a:effectRef idx="0">
              <a:srgbClr val="5B9BD5"/>
            </a:effectRef>
            <a:fontRef idx="minor">
              <a:sysClr val="window" lastClr="FFFFFF"/>
            </a:fontRef>
          </p:style>
          <p:txBody>
            <a:bodyPr rtlCol="0" anchor="ctr"/>
            <a:lstStyle/>
            <a:p>
              <a:pPr marL="0" marR="0" lvl="0" indent="0" algn="ctr" defTabSz="914400" rtl="0" eaLnBrk="1" fontAlgn="auto" latinLnBrk="0" hangingPunct="1">
                <a:lnSpc>
                  <a:spcPct val="12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Medium" panose="020B0600000000000000" pitchFamily="34" charset="-122"/>
                <a:ea typeface="思源黑体 CN Normal" panose="020B0400000000000000" pitchFamily="34" charset="-122"/>
                <a:cs typeface="+mn-ea"/>
                <a:sym typeface="+mn-lt"/>
              </a:endParaRPr>
            </a:p>
          </p:txBody>
        </p:sp>
        <p:sp>
          <p:nvSpPr>
            <p:cNvPr id="10" name="15-2"/>
            <p:cNvSpPr txBox="1"/>
            <p:nvPr/>
          </p:nvSpPr>
          <p:spPr>
            <a:xfrm rot="10800000">
              <a:off x="7752582" y="1769546"/>
              <a:ext cx="361003" cy="266192"/>
            </a:xfrm>
            <a:custGeom>
              <a:avLst/>
              <a:gdLst/>
              <a:ahLst/>
              <a:cxnLst/>
              <a:rect l="l" t="t" r="r" b="b"/>
              <a:pathLst>
                <a:path w="976126" h="719770">
                  <a:moveTo>
                    <a:pt x="916967" y="0"/>
                  </a:moveTo>
                  <a:lnTo>
                    <a:pt x="966266" y="69019"/>
                  </a:lnTo>
                  <a:cubicBezTo>
                    <a:pt x="861094" y="134751"/>
                    <a:pt x="792075" y="197197"/>
                    <a:pt x="759209" y="256356"/>
                  </a:cubicBezTo>
                  <a:cubicBezTo>
                    <a:pt x="732916" y="308942"/>
                    <a:pt x="746063" y="335235"/>
                    <a:pt x="798649" y="335235"/>
                  </a:cubicBezTo>
                  <a:cubicBezTo>
                    <a:pt x="910394" y="354955"/>
                    <a:pt x="969553" y="417401"/>
                    <a:pt x="976126" y="522572"/>
                  </a:cubicBezTo>
                  <a:cubicBezTo>
                    <a:pt x="962980" y="640891"/>
                    <a:pt x="893961" y="706623"/>
                    <a:pt x="769069" y="719770"/>
                  </a:cubicBezTo>
                  <a:cubicBezTo>
                    <a:pt x="631031" y="713196"/>
                    <a:pt x="558725" y="631031"/>
                    <a:pt x="552152" y="473273"/>
                  </a:cubicBezTo>
                  <a:cubicBezTo>
                    <a:pt x="552152" y="262929"/>
                    <a:pt x="673757" y="105172"/>
                    <a:pt x="916967" y="0"/>
                  </a:cubicBezTo>
                  <a:close/>
                  <a:moveTo>
                    <a:pt x="364815" y="0"/>
                  </a:moveTo>
                  <a:lnTo>
                    <a:pt x="423974" y="69019"/>
                  </a:lnTo>
                  <a:cubicBezTo>
                    <a:pt x="305656" y="141324"/>
                    <a:pt x="233350" y="203770"/>
                    <a:pt x="207057" y="256356"/>
                  </a:cubicBezTo>
                  <a:cubicBezTo>
                    <a:pt x="193911" y="308942"/>
                    <a:pt x="207057" y="335235"/>
                    <a:pt x="246496" y="335235"/>
                  </a:cubicBezTo>
                  <a:cubicBezTo>
                    <a:pt x="358241" y="348381"/>
                    <a:pt x="417401" y="410827"/>
                    <a:pt x="423974" y="522572"/>
                  </a:cubicBezTo>
                  <a:cubicBezTo>
                    <a:pt x="417401" y="647464"/>
                    <a:pt x="348382" y="713196"/>
                    <a:pt x="216917" y="719770"/>
                  </a:cubicBezTo>
                  <a:cubicBezTo>
                    <a:pt x="78879" y="706623"/>
                    <a:pt x="6573" y="624458"/>
                    <a:pt x="0" y="473273"/>
                  </a:cubicBezTo>
                  <a:cubicBezTo>
                    <a:pt x="0" y="269503"/>
                    <a:pt x="121605" y="111745"/>
                    <a:pt x="364815" y="0"/>
                  </a:cubicBezTo>
                  <a:close/>
                </a:path>
              </a:pathLst>
            </a:custGeom>
            <a:solidFill>
              <a:sysClr val="window" lastClr="FFFFFF"/>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en-US"/>
              </a:defPPr>
              <a:lvl1pPr>
                <a:defRPr sz="19900">
                  <a:solidFill>
                    <a:sysClr val="windowText" lastClr="000000">
                      <a:lumMod val="75000"/>
                      <a:lumOff val="25000"/>
                    </a:sysClr>
                  </a:solidFill>
                  <a:latin typeface="方正颜宋简体_中" panose="02000000000000000000" pitchFamily="2" charset="-122"/>
                  <a:ea typeface="方正颜宋简体_中" panose="02000000000000000000" pitchFamily="2" charset="-122"/>
                </a:defRPr>
              </a:lvl1pPr>
            </a:lstStyle>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9900" b="0" i="0" u="none" strike="noStrike" kern="1200" cap="none" spc="0" normalizeH="0" baseline="0" noProof="0" dirty="0">
                <a:ln>
                  <a:noFill/>
                </a:ln>
                <a:solidFill>
                  <a:prstClr val="black">
                    <a:lumMod val="75000"/>
                    <a:lumOff val="25000"/>
                  </a:prstClr>
                </a:solidFill>
                <a:effectLst/>
                <a:uLnTx/>
                <a:uFillTx/>
                <a:latin typeface="思源黑体 CN Medium" panose="020B0600000000000000" pitchFamily="34" charset="-122"/>
                <a:ea typeface="思源黑体 CN Normal" panose="020B0400000000000000" pitchFamily="34" charset="-122"/>
                <a:cs typeface="+mn-ea"/>
                <a:sym typeface="+mn-lt"/>
              </a:endParaRPr>
            </a:p>
          </p:txBody>
        </p:sp>
      </p:grpSp>
      <p:sp>
        <p:nvSpPr>
          <p:cNvPr id="11" name="16"/>
          <p:cNvSpPr txBox="1"/>
          <p:nvPr/>
        </p:nvSpPr>
        <p:spPr>
          <a:xfrm>
            <a:off x="1325866" y="2025932"/>
            <a:ext cx="8942740" cy="755650"/>
          </a:xfrm>
          <a:prstGeom prst="rect">
            <a:avLst/>
          </a:prstGeom>
          <a:noFill/>
        </p:spPr>
        <p:txBody>
          <a:bodyPr wrap="square">
            <a:spAutoFit/>
          </a:bodyPr>
          <a:lstStyle>
            <a:defPPr>
              <a:defRPr lang="zh-CN"/>
            </a:defPPr>
            <a:lvl1pPr algn="just">
              <a:lnSpc>
                <a:spcPct val="120000"/>
              </a:lnSpc>
              <a:spcAft>
                <a:spcPts val="1200"/>
              </a:spcAft>
              <a:defRPr sz="1600" kern="0">
                <a:latin typeface="思源黑体 CN Light" panose="020B0300000000000000" pitchFamily="34" charset="-122"/>
                <a:ea typeface="思源黑体 CN Light" panose="020B0300000000000000" pitchFamily="34" charset="-122"/>
                <a:cs typeface="Arial" panose="020B0604020202020204" pitchFamily="34" charset="0"/>
              </a:defRPr>
            </a:lvl1pPr>
          </a:lstStyle>
          <a:p>
            <a:r>
              <a:rPr lang="zh-CN" altLang="en-US" sz="1800" dirty="0">
                <a:solidFill>
                  <a:srgbClr val="000000"/>
                </a:solidFill>
                <a:latin typeface="阿里巴巴普惠体 B" panose="00020600040101010101" charset="-122"/>
                <a:ea typeface="阿里巴巴普惠体 B" panose="00020600040101010101" charset="-122"/>
              </a:rPr>
              <a:t>电信业务经营者、互联网服务提供者、银行业金融机构、非银行支付机构违反本法规定，由有关主管部门责令改正。</a:t>
            </a:r>
            <a:endParaRPr lang="zh-CN" altLang="en-US" sz="1800" dirty="0">
              <a:solidFill>
                <a:srgbClr val="000000"/>
              </a:solidFill>
              <a:latin typeface="阿里巴巴普惠体 B" panose="00020600040101010101" charset="-122"/>
              <a:ea typeface="阿里巴巴普惠体 B" panose="00020600040101010101" charset="-122"/>
            </a:endParaRPr>
          </a:p>
        </p:txBody>
      </p:sp>
      <p:sp>
        <p:nvSpPr>
          <p:cNvPr id="12" name="17"/>
          <p:cNvSpPr/>
          <p:nvPr/>
        </p:nvSpPr>
        <p:spPr>
          <a:xfrm>
            <a:off x="948859" y="3344048"/>
            <a:ext cx="2309276" cy="1023339"/>
          </a:xfrm>
          <a:prstGeom prst="roundRect">
            <a:avLst>
              <a:gd name="adj" fmla="val 0"/>
            </a:avLst>
          </a:prstGeom>
          <a:solidFill>
            <a:srgbClr val="D00903"/>
          </a:solidFill>
          <a:ln>
            <a:noFill/>
          </a:ln>
          <a:effectLst>
            <a:reflection blurRad="6350" stA="52000" endA="300" endPos="22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rgbClr val="FFFCE1"/>
                </a:solidFill>
                <a:latin typeface="阿里巴巴普惠体 B" panose="00020600040101010101" charset="-122"/>
                <a:ea typeface="阿里巴巴普惠体 B" panose="00020600040101010101" charset="-122"/>
              </a:rPr>
              <a:t>情节较轻</a:t>
            </a:r>
            <a:endParaRPr lang="zh-CN" altLang="en-US" sz="3000" b="1" dirty="0">
              <a:solidFill>
                <a:srgbClr val="FFFCE1"/>
              </a:solidFill>
              <a:latin typeface="阿里巴巴普惠体 B" panose="00020600040101010101" charset="-122"/>
              <a:ea typeface="阿里巴巴普惠体 B" panose="00020600040101010101" charset="-122"/>
            </a:endParaRPr>
          </a:p>
        </p:txBody>
      </p:sp>
      <p:sp>
        <p:nvSpPr>
          <p:cNvPr id="13" name="18"/>
          <p:cNvSpPr/>
          <p:nvPr/>
        </p:nvSpPr>
        <p:spPr>
          <a:xfrm>
            <a:off x="3519776" y="3729200"/>
            <a:ext cx="330655" cy="384271"/>
          </a:xfrm>
          <a:prstGeom prst="chevron">
            <a:avLst>
              <a:gd name="adj" fmla="val 5982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4" name="19"/>
          <p:cNvSpPr/>
          <p:nvPr/>
        </p:nvSpPr>
        <p:spPr>
          <a:xfrm flipH="1">
            <a:off x="3342951" y="3344048"/>
            <a:ext cx="8849049" cy="1023339"/>
          </a:xfrm>
          <a:prstGeom prst="rect">
            <a:avLst/>
          </a:prstGeom>
          <a:gradFill>
            <a:gsLst>
              <a:gs pos="89381">
                <a:srgbClr val="FBE5C3">
                  <a:alpha val="54000"/>
                </a:srgbClr>
              </a:gs>
              <a:gs pos="0">
                <a:srgbClr val="FBE5C3">
                  <a:alpha val="54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15" name="110"/>
          <p:cNvSpPr/>
          <p:nvPr/>
        </p:nvSpPr>
        <p:spPr>
          <a:xfrm>
            <a:off x="3888211" y="3657876"/>
            <a:ext cx="7740805" cy="460375"/>
          </a:xfrm>
          <a:prstGeom prst="rect">
            <a:avLst/>
          </a:prstGeom>
        </p:spPr>
        <p:txBody>
          <a:bodyPr wrap="square">
            <a:spAutoFit/>
          </a:bodyPr>
          <a:lstStyle/>
          <a:p>
            <a:pPr algn="just" fontAlgn="base">
              <a:lnSpc>
                <a:spcPct val="15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给予警告、通报批评，或者处五万元以上五十万元以下罚款；</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sp>
        <p:nvSpPr>
          <p:cNvPr id="16" name="111"/>
          <p:cNvSpPr/>
          <p:nvPr/>
        </p:nvSpPr>
        <p:spPr>
          <a:xfrm>
            <a:off x="948859" y="4645507"/>
            <a:ext cx="2309276" cy="1583172"/>
          </a:xfrm>
          <a:prstGeom prst="roundRect">
            <a:avLst>
              <a:gd name="adj" fmla="val 0"/>
            </a:avLst>
          </a:prstGeom>
          <a:solidFill>
            <a:srgbClr val="D00903"/>
          </a:solidFill>
          <a:ln>
            <a:noFill/>
          </a:ln>
          <a:effectLst>
            <a:reflection blurRad="6350" stA="52000" endA="300" endPos="22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000" b="1" dirty="0">
                <a:solidFill>
                  <a:srgbClr val="FFFCE1"/>
                </a:solidFill>
                <a:latin typeface="阿里巴巴普惠体 B" panose="00020600040101010101" charset="-122"/>
                <a:ea typeface="阿里巴巴普惠体 B" panose="00020600040101010101" charset="-122"/>
              </a:rPr>
              <a:t>情节严重</a:t>
            </a:r>
            <a:endParaRPr lang="zh-CN" altLang="en-US" sz="3000" b="1" dirty="0">
              <a:solidFill>
                <a:srgbClr val="FFFCE1"/>
              </a:solidFill>
              <a:latin typeface="阿里巴巴普惠体 B" panose="00020600040101010101" charset="-122"/>
              <a:ea typeface="阿里巴巴普惠体 B" panose="00020600040101010101" charset="-122"/>
            </a:endParaRPr>
          </a:p>
        </p:txBody>
      </p:sp>
      <p:sp>
        <p:nvSpPr>
          <p:cNvPr id="17" name="112"/>
          <p:cNvSpPr/>
          <p:nvPr/>
        </p:nvSpPr>
        <p:spPr>
          <a:xfrm>
            <a:off x="3519776" y="5310575"/>
            <a:ext cx="330655" cy="384271"/>
          </a:xfrm>
          <a:prstGeom prst="chevron">
            <a:avLst>
              <a:gd name="adj" fmla="val 59827"/>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9" name="113"/>
          <p:cNvSpPr/>
          <p:nvPr/>
        </p:nvSpPr>
        <p:spPr>
          <a:xfrm flipH="1">
            <a:off x="3342951" y="4645507"/>
            <a:ext cx="8849049" cy="1583172"/>
          </a:xfrm>
          <a:prstGeom prst="rect">
            <a:avLst/>
          </a:prstGeom>
          <a:gradFill>
            <a:gsLst>
              <a:gs pos="89381">
                <a:srgbClr val="FBE5C3">
                  <a:alpha val="54000"/>
                </a:srgbClr>
              </a:gs>
              <a:gs pos="0">
                <a:srgbClr val="FBE5C3">
                  <a:alpha val="54000"/>
                </a:srgbClr>
              </a:gs>
            </a:gsLst>
            <a:lin ang="1200000" scaled="0"/>
          </a:gradFill>
          <a:ln w="19050" cap="flat" cmpd="sng" algn="ctr">
            <a:no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字魂59号-创粗黑" panose="00000500000000000000" pitchFamily="2" charset="-122"/>
              <a:ea typeface="字魂59号-创粗黑" panose="00000500000000000000" pitchFamily="2" charset="-122"/>
              <a:sym typeface="字魂59号-创粗黑" panose="00000500000000000000" pitchFamily="2" charset="-122"/>
            </a:endParaRPr>
          </a:p>
        </p:txBody>
      </p:sp>
      <p:sp>
        <p:nvSpPr>
          <p:cNvPr id="20" name="114"/>
          <p:cNvSpPr/>
          <p:nvPr/>
        </p:nvSpPr>
        <p:spPr>
          <a:xfrm>
            <a:off x="3888211" y="4822881"/>
            <a:ext cx="7740805" cy="1271270"/>
          </a:xfrm>
          <a:prstGeom prst="rect">
            <a:avLst/>
          </a:prstGeom>
        </p:spPr>
        <p:txBody>
          <a:bodyPr wrap="square">
            <a:spAutoFit/>
          </a:bodyPr>
          <a:lstStyle/>
          <a:p>
            <a:pPr algn="just" fontAlgn="base">
              <a:lnSpc>
                <a:spcPct val="120000"/>
              </a:lnSpc>
              <a:spcBef>
                <a:spcPct val="0"/>
              </a:spcBef>
              <a:spcAft>
                <a:spcPct val="0"/>
              </a:spcAft>
              <a:buFont typeface="Arial" panose="020B0604020202020204" pitchFamily="34" charset="0"/>
              <a:buNone/>
            </a:pPr>
            <a:r>
              <a:rPr lang="zh-CN" altLang="en-US" sz="1600" dirty="0">
                <a:solidFill>
                  <a:schemeClr val="bg2">
                    <a:lumMod val="10000"/>
                  </a:schemeClr>
                </a:solidFill>
                <a:latin typeface="阿里巴巴普惠体 B" panose="00020600040101010101" charset="-122"/>
                <a:ea typeface="阿里巴巴普惠体 B" panose="00020600040101010101" charset="-122"/>
              </a:rPr>
              <a:t>处五十万元以上五百万元以下罚款，并可以由有关主管部门责令停止新增业务、缩减业务类型或者业务范围、暂停相关业务、停业整顿、关闭网站或者应用程序、吊销相关业务许可证或者吊销营业执照，对其直接负责的主管人员和其他直接责任人员，处一万元以上二十万元以下罚款。</a:t>
            </a:r>
            <a:endParaRPr lang="zh-CN" altLang="en-US" sz="1600" dirty="0">
              <a:solidFill>
                <a:schemeClr val="bg2">
                  <a:lumMod val="10000"/>
                </a:schemeClr>
              </a:solidFill>
              <a:latin typeface="阿里巴巴普惠体 B" panose="00020600040101010101" charset="-122"/>
              <a:ea typeface="阿里巴巴普惠体 B" panose="00020600040101010101" charset="-122"/>
            </a:endParaRPr>
          </a:p>
        </p:txBody>
      </p:sp>
      <p:sp>
        <p:nvSpPr>
          <p:cNvPr id="2" name="文本框 1"/>
          <p:cNvSpPr txBox="1"/>
          <p:nvPr/>
        </p:nvSpPr>
        <p:spPr>
          <a:xfrm>
            <a:off x="476372" y="371012"/>
            <a:ext cx="4519476" cy="521970"/>
          </a:xfrm>
          <a:prstGeom prst="rect">
            <a:avLst/>
          </a:prstGeom>
          <a:noFill/>
        </p:spPr>
        <p:txBody>
          <a:bodyPr wrap="square">
            <a:spAutoFit/>
          </a:bodyPr>
          <a:p>
            <a:pPr marL="571500" indent="-571500">
              <a:buFont typeface="Wingdings" panose="05000000000000000000" pitchFamily="2" charset="2"/>
              <a:buChar char="u"/>
            </a:pPr>
            <a:r>
              <a:rPr lang="zh-CN" altLang="en-US" sz="2800" dirty="0">
                <a:solidFill>
                  <a:srgbClr val="FF0000"/>
                </a:solidFill>
                <a:latin typeface="思源黑体 CN Bold" panose="020B0800000000000000" pitchFamily="34" charset="-122"/>
                <a:ea typeface="思源黑体 CN Bold" panose="020B0800000000000000" pitchFamily="34" charset="-122"/>
              </a:rPr>
              <a:t>法律</a:t>
            </a:r>
            <a:r>
              <a:rPr lang="zh-CN" altLang="en-US" sz="2800" dirty="0">
                <a:solidFill>
                  <a:srgbClr val="FF0000"/>
                </a:solidFill>
                <a:latin typeface="思源黑体 CN Bold" panose="020B0800000000000000" pitchFamily="34" charset="-122"/>
                <a:ea typeface="思源黑体 CN Bold" panose="020B0800000000000000" pitchFamily="34" charset="-122"/>
              </a:rPr>
              <a:t>责任</a:t>
            </a:r>
            <a:endParaRPr lang="zh-CN" altLang="en-US" sz="2800" dirty="0">
              <a:solidFill>
                <a:srgbClr val="FF0000"/>
              </a:solidFill>
              <a:latin typeface="思源黑体 CN Bold" panose="020B0800000000000000" pitchFamily="34" charset="-122"/>
              <a:ea typeface="思源黑体 CN Bold" panose="020B0800000000000000"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 presetClass="entr" presetSubtype="4" decel="100000"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1000" fill="hold"/>
                                        <p:tgtEl>
                                          <p:spTgt spid="12"/>
                                        </p:tgtEl>
                                        <p:attrNameLst>
                                          <p:attrName>ppt_x</p:attrName>
                                        </p:attrNameLst>
                                      </p:cBhvr>
                                      <p:tavLst>
                                        <p:tav tm="0">
                                          <p:val>
                                            <p:strVal val="#ppt_x"/>
                                          </p:val>
                                        </p:tav>
                                        <p:tav tm="100000">
                                          <p:val>
                                            <p:strVal val="#ppt_x"/>
                                          </p:val>
                                        </p:tav>
                                      </p:tavLst>
                                    </p:anim>
                                    <p:anim calcmode="lin" valueType="num">
                                      <p:cBhvr additive="base">
                                        <p:cTn id="11" dur="1000" fill="hold"/>
                                        <p:tgtEl>
                                          <p:spTgt spid="12"/>
                                        </p:tgtEl>
                                        <p:attrNameLst>
                                          <p:attrName>ppt_y</p:attrName>
                                        </p:attrNameLst>
                                      </p:cBhvr>
                                      <p:tavLst>
                                        <p:tav tm="0">
                                          <p:val>
                                            <p:strVal val="1+#ppt_h/2"/>
                                          </p:val>
                                        </p:tav>
                                        <p:tav tm="100000">
                                          <p:val>
                                            <p:strVal val="#ppt_y"/>
                                          </p:val>
                                        </p:tav>
                                      </p:tavLst>
                                    </p:anim>
                                  </p:childTnLst>
                                </p:cTn>
                              </p:par>
                              <p:par>
                                <p:cTn id="12" presetID="22" presetClass="entr" presetSubtype="8" fill="hold" grpId="0" nodeType="withEffect">
                                  <p:stCondLst>
                                    <p:cond delay="150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par>
                                <p:cTn id="24" presetID="2" presetClass="entr" presetSubtype="4" decel="100000" fill="hold" grpId="0" nodeType="withEffect">
                                  <p:stCondLst>
                                    <p:cond delay="75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1000" fill="hold"/>
                                        <p:tgtEl>
                                          <p:spTgt spid="16"/>
                                        </p:tgtEl>
                                        <p:attrNameLst>
                                          <p:attrName>ppt_x</p:attrName>
                                        </p:attrNameLst>
                                      </p:cBhvr>
                                      <p:tavLst>
                                        <p:tav tm="0">
                                          <p:val>
                                            <p:strVal val="#ppt_x"/>
                                          </p:val>
                                        </p:tav>
                                        <p:tav tm="100000">
                                          <p:val>
                                            <p:strVal val="#ppt_x"/>
                                          </p:val>
                                        </p:tav>
                                      </p:tavLst>
                                    </p:anim>
                                    <p:anim calcmode="lin" valueType="num">
                                      <p:cBhvr additive="base">
                                        <p:cTn id="27" dur="1000" fill="hold"/>
                                        <p:tgtEl>
                                          <p:spTgt spid="16"/>
                                        </p:tgtEl>
                                        <p:attrNameLst>
                                          <p:attrName>ppt_y</p:attrName>
                                        </p:attrNameLst>
                                      </p:cBhvr>
                                      <p:tavLst>
                                        <p:tav tm="0">
                                          <p:val>
                                            <p:strVal val="1+#ppt_h/2"/>
                                          </p:val>
                                        </p:tav>
                                        <p:tav tm="100000">
                                          <p:val>
                                            <p:strVal val="#ppt_y"/>
                                          </p:val>
                                        </p:tav>
                                      </p:tavLst>
                                    </p:anim>
                                  </p:childTnLst>
                                </p:cTn>
                              </p:par>
                              <p:par>
                                <p:cTn id="28" presetID="22" presetClass="entr" presetSubtype="8" fill="hold" grpId="0" nodeType="withEffect">
                                  <p:stCondLst>
                                    <p:cond delay="150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up)">
                                      <p:cBhvr>
                                        <p:cTn id="35" dur="500"/>
                                        <p:tgtEl>
                                          <p:spTgt spid="19"/>
                                        </p:tgtEl>
                                      </p:cBhvr>
                                    </p:animEffect>
                                  </p:childTnLst>
                                </p:cTn>
                              </p:par>
                            </p:childTnLst>
                          </p:cTn>
                        </p:par>
                        <p:par>
                          <p:cTn id="36" fill="hold">
                            <p:stCondLst>
                              <p:cond delay="500"/>
                            </p:stCondLst>
                            <p:childTnLst>
                              <p:par>
                                <p:cTn id="37" presetID="22" presetClass="entr" presetSubtype="1"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P spid="13" grpId="0" animBg="1"/>
      <p:bldP spid="14" grpId="0" animBg="1"/>
      <p:bldP spid="15" grpId="0"/>
      <p:bldP spid="16" grpId="0" animBg="1"/>
      <p:bldP spid="17" grpId="0" animBg="1"/>
      <p:bldP spid="19" grpId="0" animBg="1"/>
      <p:bldP spid="2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4" name="MONACA (モナカ) - 誠に遺憾ながら、知り合い_ (纯音乐)">
            <a:hlinkClick r:id="" action="ppaction://media"/>
          </p:cNvPr>
          <p:cNvPicPr>
            <a:picLocks noChangeAspect="1"/>
          </p:cNvPicPr>
          <p:nvPr>
            <a:audioFile r:link="rId2"/>
            <p:extLst>
              <p:ext uri="{DAA4B4D4-6D71-4841-9C94-3DE7FCFB9230}">
                <p14:media xmlns:p14="http://schemas.microsoft.com/office/powerpoint/2010/main" r:embed="rId3">
                  <p14:trim st="500.000000"/>
                </p14:media>
              </p:ext>
            </p:extLst>
          </p:nvPr>
        </p:nvPicPr>
        <p:blipFill>
          <a:blip r:embed="rId4"/>
          <a:stretch>
            <a:fillRect/>
          </a:stretch>
        </p:blipFill>
        <p:spPr>
          <a:xfrm>
            <a:off x="5650920" y="-1123951"/>
            <a:ext cx="789973" cy="789973"/>
          </a:xfrm>
          <a:prstGeom prst="rect">
            <a:avLst/>
          </a:prstGeom>
        </p:spPr>
      </p:pic>
      <p:sp>
        <p:nvSpPr>
          <p:cNvPr id="35" name="文本框 34"/>
          <p:cNvSpPr txBox="1"/>
          <p:nvPr/>
        </p:nvSpPr>
        <p:spPr>
          <a:xfrm>
            <a:off x="1527175" y="2339340"/>
            <a:ext cx="9138285" cy="1398905"/>
          </a:xfrm>
          <a:prstGeom prst="rect">
            <a:avLst/>
          </a:prstGeom>
          <a:noFill/>
        </p:spPr>
        <p:txBody>
          <a:bodyPr wrap="square" rtlCol="0">
            <a:spAutoFit/>
          </a:bodyPr>
          <a:lstStyle/>
          <a:p>
            <a:pPr algn="ctr"/>
            <a:r>
              <a:rPr lang="zh-CN" altLang="en-US" sz="8500" dirty="0">
                <a:solidFill>
                  <a:srgbClr val="FF0000"/>
                </a:solidFill>
                <a:latin typeface="汉仪雅酷黑-75J" panose="00020600040101010101" charset="-122"/>
                <a:ea typeface="汉仪雅酷黑-75J" panose="00020600040101010101" charset="-122"/>
                <a:cs typeface="胡晓波男神体" panose="02010600030101010101" pitchFamily="2" charset="-122"/>
              </a:rPr>
              <a:t>反电信网络诈骗法</a:t>
            </a:r>
            <a:endParaRPr lang="zh-CN" altLang="en-US" sz="8500" dirty="0">
              <a:solidFill>
                <a:srgbClr val="FF0000"/>
              </a:solidFill>
              <a:latin typeface="汉仪雅酷黑-75J" panose="00020600040101010101" charset="-122"/>
              <a:ea typeface="汉仪雅酷黑-75J" panose="00020600040101010101" charset="-122"/>
              <a:cs typeface="胡晓波男神体" panose="02010600030101010101" pitchFamily="2" charset="-122"/>
            </a:endParaRPr>
          </a:p>
        </p:txBody>
      </p:sp>
      <p:sp>
        <p:nvSpPr>
          <p:cNvPr id="37" name="文本框 36"/>
          <p:cNvSpPr txBox="1"/>
          <p:nvPr/>
        </p:nvSpPr>
        <p:spPr>
          <a:xfrm>
            <a:off x="2596924" y="1547772"/>
            <a:ext cx="6998153" cy="553085"/>
          </a:xfrm>
          <a:prstGeom prst="rect">
            <a:avLst/>
          </a:prstGeom>
          <a:noFill/>
        </p:spPr>
        <p:txBody>
          <a:bodyPr wrap="square" rtlCol="0">
            <a:spAutoFit/>
          </a:bodyPr>
          <a:lstStyle/>
          <a:p>
            <a:pPr algn="ctr"/>
            <a:r>
              <a:rPr lang="zh-CN" altLang="en-US" sz="3000" spc="300" dirty="0">
                <a:solidFill>
                  <a:srgbClr val="FF0000"/>
                </a:solidFill>
                <a:latin typeface="思源黑体 CN Bold" panose="020B0800000000000000" pitchFamily="34" charset="-122"/>
                <a:ea typeface="思源黑体 CN Bold" panose="020B0800000000000000" pitchFamily="34" charset="-122"/>
              </a:rPr>
              <a:t>中华人民共和国</a:t>
            </a:r>
            <a:endParaRPr lang="zh-CN" altLang="en-US" sz="3000" spc="300" dirty="0">
              <a:solidFill>
                <a:srgbClr val="FF0000"/>
              </a:solidFill>
              <a:latin typeface="思源黑体 CN Bold" panose="020B0800000000000000" pitchFamily="34" charset="-122"/>
              <a:ea typeface="思源黑体 CN Bold" panose="020B0800000000000000" pitchFamily="34" charset="-122"/>
            </a:endParaRPr>
          </a:p>
        </p:txBody>
      </p:sp>
      <p:pic>
        <p:nvPicPr>
          <p:cNvPr id="47" name="图片 4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91144" y="3429000"/>
            <a:ext cx="5017304" cy="3762978"/>
          </a:xfrm>
          <a:prstGeom prst="rect">
            <a:avLst/>
          </a:prstGeom>
        </p:spPr>
      </p:pic>
      <p:grpSp>
        <p:nvGrpSpPr>
          <p:cNvPr id="16" name="18"/>
          <p:cNvGrpSpPr/>
          <p:nvPr/>
        </p:nvGrpSpPr>
        <p:grpSpPr>
          <a:xfrm>
            <a:off x="1032386" y="-23963"/>
            <a:ext cx="1241348" cy="1498801"/>
            <a:chOff x="551001" y="-23963"/>
            <a:chExt cx="1241348" cy="1498801"/>
          </a:xfrm>
        </p:grpSpPr>
        <p:sp>
          <p:nvSpPr>
            <p:cNvPr id="17" name="18-1"/>
            <p:cNvSpPr/>
            <p:nvPr/>
          </p:nvSpPr>
          <p:spPr>
            <a:xfrm>
              <a:off x="551001" y="-23963"/>
              <a:ext cx="1241348" cy="1498801"/>
            </a:xfrm>
            <a:prstGeom prst="flowChartOffpageConnector">
              <a:avLst/>
            </a:prstGeom>
            <a:gradFill>
              <a:gsLst>
                <a:gs pos="81000">
                  <a:srgbClr val="920006"/>
                </a:gs>
                <a:gs pos="0">
                  <a:srgbClr val="DC0000"/>
                </a:gs>
              </a:gsLst>
              <a:lin ang="5400000" scaled="1"/>
            </a:gradFill>
            <a:ln w="28575" cap="flat" cmpd="sng" algn="ctr">
              <a:noFill/>
              <a:prstDash val="solid"/>
              <a:round/>
              <a:headEnd type="none" w="med" len="med"/>
              <a:tailEnd type="none" w="med" len="med"/>
            </a:ln>
            <a:effectLst/>
          </p:spPr>
          <p:txBody>
            <a:bodyPr vert="horz" wrap="square" lIns="0" tIns="0" rIns="0" bIns="0" numCol="1" rtlCol="0" anchor="ctr" anchorCtr="0" compatLnSpc="1"/>
            <a:p>
              <a:pPr algn="ctr">
                <a:lnSpc>
                  <a:spcPct val="90000"/>
                </a:lnSpc>
              </a:pPr>
              <a:endParaRPr lang="zh-CN" altLang="en-US" sz="4300" dirty="0">
                <a:solidFill>
                  <a:schemeClr val="bg1"/>
                </a:solidFill>
                <a:latin typeface="字魂143号-正酷超级黑" panose="00000500000000000000" pitchFamily="2" charset="-122"/>
                <a:ea typeface="字魂143号-正酷超级黑" panose="00000500000000000000" pitchFamily="2" charset="-122"/>
              </a:endParaRPr>
            </a:p>
          </p:txBody>
        </p:sp>
        <p:sp>
          <p:nvSpPr>
            <p:cNvPr id="18" name="18-2"/>
            <p:cNvSpPr/>
            <p:nvPr/>
          </p:nvSpPr>
          <p:spPr>
            <a:xfrm>
              <a:off x="615648" y="245878"/>
              <a:ext cx="1071880" cy="1060450"/>
            </a:xfrm>
            <a:prstGeom prst="rect">
              <a:avLst/>
            </a:prstGeom>
          </p:spPr>
          <p:txBody>
            <a:bodyPr wrap="none">
              <a:spAutoFit/>
            </a:bodyPr>
            <a:p>
              <a:pPr algn="ctr">
                <a:lnSpc>
                  <a:spcPct val="90000"/>
                </a:lnSpc>
              </a:pPr>
              <a:r>
                <a:rPr lang="zh-CN" altLang="en-US" sz="3500" dirty="0">
                  <a:solidFill>
                    <a:schemeClr val="bg1"/>
                  </a:solidFill>
                  <a:latin typeface="阿里巴巴普惠体 B" panose="00020600040101010101" charset="-122"/>
                  <a:ea typeface="阿里巴巴普惠体 B" panose="00020600040101010101" charset="-122"/>
                </a:rPr>
                <a:t>一图</a:t>
              </a:r>
              <a:endParaRPr lang="en-US" altLang="zh-CN" sz="3500" dirty="0">
                <a:solidFill>
                  <a:schemeClr val="bg1"/>
                </a:solidFill>
                <a:latin typeface="阿里巴巴普惠体 B" panose="00020600040101010101" charset="-122"/>
                <a:ea typeface="阿里巴巴普惠体 B" panose="00020600040101010101" charset="-122"/>
              </a:endParaRPr>
            </a:p>
            <a:p>
              <a:pPr algn="ctr">
                <a:lnSpc>
                  <a:spcPct val="90000"/>
                </a:lnSpc>
              </a:pPr>
              <a:r>
                <a:rPr lang="zh-CN" altLang="en-US" sz="3500" dirty="0">
                  <a:solidFill>
                    <a:schemeClr val="bg1"/>
                  </a:solidFill>
                  <a:latin typeface="阿里巴巴普惠体 B" panose="00020600040101010101" charset="-122"/>
                  <a:ea typeface="阿里巴巴普惠体 B" panose="00020600040101010101" charset="-122"/>
                </a:rPr>
                <a:t>读懂</a:t>
              </a:r>
              <a:endParaRPr lang="zh-CN" altLang="en-US" sz="3500" dirty="0">
                <a:solidFill>
                  <a:schemeClr val="bg1"/>
                </a:solidFill>
                <a:latin typeface="阿里巴巴普惠体 B" panose="00020600040101010101" charset="-122"/>
                <a:ea typeface="阿里巴巴普惠体 B" panose="00020600040101010101" charset="-122"/>
              </a:endParaRPr>
            </a:p>
          </p:txBody>
        </p:sp>
      </p:grpSp>
      <p:grpSp>
        <p:nvGrpSpPr>
          <p:cNvPr id="55" name="15"/>
          <p:cNvGrpSpPr/>
          <p:nvPr/>
        </p:nvGrpSpPr>
        <p:grpSpPr>
          <a:xfrm>
            <a:off x="3643303" y="4156843"/>
            <a:ext cx="2033563" cy="316236"/>
            <a:chOff x="3253003" y="4352455"/>
            <a:chExt cx="2498734" cy="388574"/>
          </a:xfrm>
        </p:grpSpPr>
        <p:sp>
          <p:nvSpPr>
            <p:cNvPr id="56" name="15-1"/>
            <p:cNvSpPr/>
            <p:nvPr>
              <p:custDataLst>
                <p:tags r:id="rId6"/>
              </p:custDataLst>
            </p:nvPr>
          </p:nvSpPr>
          <p:spPr>
            <a:xfrm>
              <a:off x="3694304" y="4352455"/>
              <a:ext cx="2057433" cy="388574"/>
            </a:xfrm>
            <a:prstGeom prst="roundRect">
              <a:avLst>
                <a:gd name="adj" fmla="val 50000"/>
              </a:avLst>
            </a:prstGeom>
            <a:solidFill>
              <a:srgbClr val="FFBF53">
                <a:lumMod val="40000"/>
                <a:lumOff val="60000"/>
              </a:srgbClr>
            </a:solidFill>
            <a:ln w="12700" cap="flat" cmpd="sng" algn="ctr">
              <a:noFill/>
              <a:prstDash val="solid"/>
              <a:miter lim="800000"/>
            </a:ln>
            <a:effectLst/>
          </p:spPr>
          <p:txBody>
            <a:bodyPr lIns="86868" tIns="43434" rIns="86868" bIns="43434" rtlCol="0" anchor="ctr"/>
            <a:p>
              <a:pPr marL="0" marR="0" lvl="0" indent="0" algn="r" defTabSz="914400" eaLnBrk="1" fontAlgn="auto" latinLnBrk="0" hangingPunct="1">
                <a:lnSpc>
                  <a:spcPct val="100000"/>
                </a:lnSpc>
                <a:spcBef>
                  <a:spcPts val="0"/>
                </a:spcBef>
                <a:spcAft>
                  <a:spcPts val="0"/>
                </a:spcAft>
                <a:buClrTx/>
                <a:buSzTx/>
                <a:buFontTx/>
                <a:buNone/>
                <a:defRPr/>
              </a:pPr>
              <a:r>
                <a:rPr kumimoji="0" lang="en-US" altLang="zh-CN" sz="1400" b="0" i="0" u="none" strike="noStrike" kern="0" cap="none" spc="300" normalizeH="0" baseline="0" noProof="0" dirty="0">
                  <a:ln>
                    <a:noFill/>
                  </a:ln>
                  <a:solidFill>
                    <a:srgbClr val="44546A">
                      <a:lumMod val="50000"/>
                    </a:srgbClr>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XXXX</a:t>
              </a:r>
              <a:endParaRPr kumimoji="0" lang="en-US" altLang="zh-CN" sz="1400" b="0" i="0" u="none" strike="noStrike" kern="0" cap="none" spc="300" normalizeH="0" baseline="0" noProof="0" dirty="0">
                <a:ln>
                  <a:noFill/>
                </a:ln>
                <a:solidFill>
                  <a:srgbClr val="44546A">
                    <a:lumMod val="50000"/>
                  </a:srgbClr>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sp>
          <p:nvSpPr>
            <p:cNvPr id="57" name="15-2"/>
            <p:cNvSpPr/>
            <p:nvPr>
              <p:custDataLst>
                <p:tags r:id="rId7"/>
              </p:custDataLst>
            </p:nvPr>
          </p:nvSpPr>
          <p:spPr>
            <a:xfrm>
              <a:off x="3253003" y="4352455"/>
              <a:ext cx="1155342" cy="388574"/>
            </a:xfrm>
            <a:prstGeom prst="roundRect">
              <a:avLst>
                <a:gd name="adj" fmla="val 50000"/>
              </a:avLst>
            </a:prstGeom>
            <a:gradFill flip="none" rotWithShape="1">
              <a:gsLst>
                <a:gs pos="0">
                  <a:srgbClr val="FE862C"/>
                </a:gs>
                <a:gs pos="61000">
                  <a:srgbClr val="D21305"/>
                </a:gs>
              </a:gsLst>
              <a:lin ang="2700000" scaled="1"/>
              <a:tileRect/>
            </a:gradFill>
            <a:ln w="12700" cap="flat" cmpd="sng" algn="ctr">
              <a:noFill/>
              <a:prstDash val="solid"/>
              <a:miter lim="800000"/>
            </a:ln>
            <a:effectLst/>
          </p:spPr>
          <p:txBody>
            <a:bodyPr lIns="86868" tIns="43434" rIns="86868" bIns="43434"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300" normalizeH="0" baseline="0" noProof="0" dirty="0">
                  <a:ln>
                    <a:noFill/>
                  </a:ln>
                  <a:solidFill>
                    <a:srgbClr val="FFFFFF"/>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汇报人</a:t>
              </a:r>
              <a:endParaRPr kumimoji="0" lang="zh-CN" altLang="en-US" sz="1400" b="0" i="0" u="none" strike="noStrike" kern="0" cap="none" spc="300" normalizeH="0" baseline="0" noProof="0" dirty="0">
                <a:ln>
                  <a:noFill/>
                </a:ln>
                <a:solidFill>
                  <a:srgbClr val="FFFFFF"/>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grpSp>
        <p:nvGrpSpPr>
          <p:cNvPr id="58" name="16"/>
          <p:cNvGrpSpPr/>
          <p:nvPr/>
        </p:nvGrpSpPr>
        <p:grpSpPr>
          <a:xfrm>
            <a:off x="6512730" y="4156843"/>
            <a:ext cx="2480310" cy="316236"/>
            <a:chOff x="3253003" y="4352455"/>
            <a:chExt cx="3047673" cy="388574"/>
          </a:xfrm>
        </p:grpSpPr>
        <p:sp>
          <p:nvSpPr>
            <p:cNvPr id="59" name="16-1"/>
            <p:cNvSpPr/>
            <p:nvPr>
              <p:custDataLst>
                <p:tags r:id="rId8"/>
              </p:custDataLst>
            </p:nvPr>
          </p:nvSpPr>
          <p:spPr>
            <a:xfrm>
              <a:off x="3694627" y="4352455"/>
              <a:ext cx="2606049" cy="388567"/>
            </a:xfrm>
            <a:prstGeom prst="roundRect">
              <a:avLst>
                <a:gd name="adj" fmla="val 50000"/>
              </a:avLst>
            </a:prstGeom>
            <a:solidFill>
              <a:srgbClr val="FFBF53">
                <a:lumMod val="40000"/>
                <a:lumOff val="60000"/>
              </a:srgbClr>
            </a:solidFill>
            <a:ln w="12700" cap="flat" cmpd="sng" algn="ctr">
              <a:noFill/>
              <a:prstDash val="solid"/>
              <a:miter lim="800000"/>
            </a:ln>
            <a:effectLst/>
          </p:spPr>
          <p:txBody>
            <a:bodyPr lIns="86868" tIns="43434" rIns="86868" bIns="43434" rtlCol="0" anchor="ctr"/>
            <a:p>
              <a:pPr marL="0" marR="0" lvl="0" indent="0" algn="r" defTabSz="914400" eaLnBrk="1" fontAlgn="auto" latinLnBrk="0" hangingPunct="1">
                <a:lnSpc>
                  <a:spcPct val="100000"/>
                </a:lnSpc>
                <a:spcBef>
                  <a:spcPts val="0"/>
                </a:spcBef>
                <a:spcAft>
                  <a:spcPts val="0"/>
                </a:spcAft>
                <a:buClrTx/>
                <a:buSzTx/>
                <a:buFontTx/>
                <a:buNone/>
                <a:defRPr/>
              </a:pPr>
              <a:r>
                <a:rPr kumimoji="0" lang="en-US" sz="1400" b="0" i="0" u="none" strike="noStrike" kern="0" cap="none" spc="300" normalizeH="0" baseline="0" noProof="0" dirty="0">
                  <a:ln>
                    <a:noFill/>
                  </a:ln>
                  <a:solidFill>
                    <a:srgbClr val="44546A">
                      <a:lumMod val="50000"/>
                    </a:srgbClr>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2022.XX.XX</a:t>
              </a:r>
              <a:endParaRPr kumimoji="0" lang="en-US" sz="1400" b="0" i="0" u="none" strike="noStrike" kern="0" cap="none" spc="300" normalizeH="0" baseline="0" noProof="0" dirty="0">
                <a:ln>
                  <a:noFill/>
                </a:ln>
                <a:solidFill>
                  <a:srgbClr val="44546A">
                    <a:lumMod val="50000"/>
                  </a:srgbClr>
                </a:solidFill>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sp>
          <p:nvSpPr>
            <p:cNvPr id="60" name="16-2"/>
            <p:cNvSpPr/>
            <p:nvPr>
              <p:custDataLst>
                <p:tags r:id="rId9"/>
              </p:custDataLst>
            </p:nvPr>
          </p:nvSpPr>
          <p:spPr>
            <a:xfrm>
              <a:off x="3253003" y="4352455"/>
              <a:ext cx="1155342" cy="388574"/>
            </a:xfrm>
            <a:prstGeom prst="roundRect">
              <a:avLst>
                <a:gd name="adj" fmla="val 50000"/>
              </a:avLst>
            </a:prstGeom>
            <a:gradFill flip="none" rotWithShape="1">
              <a:gsLst>
                <a:gs pos="0">
                  <a:srgbClr val="FE862C"/>
                </a:gs>
                <a:gs pos="61000">
                  <a:srgbClr val="D21305"/>
                </a:gs>
              </a:gsLst>
              <a:lin ang="2700000" scaled="1"/>
              <a:tileRect/>
            </a:gradFill>
            <a:ln w="12700" cap="flat" cmpd="sng" algn="ctr">
              <a:noFill/>
              <a:prstDash val="solid"/>
              <a:miter lim="800000"/>
            </a:ln>
            <a:effectLst/>
          </p:spPr>
          <p:txBody>
            <a:bodyPr lIns="86868" tIns="43434" rIns="86868" bIns="43434" rtlCol="0" anchor="ctr"/>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300" normalizeH="0" baseline="0" noProof="0" dirty="0">
                  <a:ln>
                    <a:noFill/>
                  </a:ln>
                  <a:solidFill>
                    <a:srgbClr val="FFFFFF"/>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rPr>
                <a:t>时间</a:t>
              </a:r>
              <a:endParaRPr kumimoji="0" lang="zh-CN" altLang="en-US" sz="1400" b="0" i="0" u="none" strike="noStrike" kern="0" cap="none" spc="300" normalizeH="0" baseline="0" noProof="0" dirty="0">
                <a:ln>
                  <a:noFill/>
                </a:ln>
                <a:solidFill>
                  <a:srgbClr val="FFFFFF"/>
                </a:solidFill>
                <a:effectLst>
                  <a:outerShdw blurRad="38100" dist="38100" dir="2700000" algn="tl">
                    <a:srgbClr val="000000">
                      <a:alpha val="43137"/>
                    </a:srgbClr>
                  </a:outerShdw>
                </a:effectLst>
                <a:uLnTx/>
                <a:uFillTx/>
                <a:latin typeface="阿里巴巴普惠体 B" panose="00020600040101010101" charset="-122"/>
                <a:ea typeface="阿里巴巴普惠体 B" panose="00020600040101010101" charset="-122"/>
                <a:cs typeface="阿里巴巴普惠体 Medium" panose="00020600040101010101" pitchFamily="18" charset="-122"/>
                <a:sym typeface="字魂59号-创粗黑" panose="000005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randombar(horizontal)">
                                      <p:cBhvr>
                                        <p:cTn id="11" dur="500"/>
                                        <p:tgtEl>
                                          <p:spTgt spid="37"/>
                                        </p:tgtEl>
                                      </p:cBhvr>
                                    </p:animEffect>
                                  </p:childTnLst>
                                </p:cTn>
                              </p:par>
                              <p:par>
                                <p:cTn id="12" presetID="53" presetClass="entr" presetSubtype="528" fill="hold" grpId="0" nodeType="withEffect">
                                  <p:stCondLst>
                                    <p:cond delay="0"/>
                                  </p:stCondLst>
                                  <p:iterate type="lt">
                                    <p:tmPct val="10000"/>
                                  </p:iterate>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Effect transition="in" filter="fade">
                                      <p:cBhvr>
                                        <p:cTn id="16" dur="500"/>
                                        <p:tgtEl>
                                          <p:spTgt spid="35"/>
                                        </p:tgtEl>
                                      </p:cBhvr>
                                    </p:animEffect>
                                    <p:anim calcmode="lin" valueType="num">
                                      <p:cBhvr>
                                        <p:cTn id="17" dur="500" fill="hold"/>
                                        <p:tgtEl>
                                          <p:spTgt spid="35"/>
                                        </p:tgtEl>
                                        <p:attrNameLst>
                                          <p:attrName>ppt_x</p:attrName>
                                        </p:attrNameLst>
                                      </p:cBhvr>
                                      <p:tavLst>
                                        <p:tav tm="0">
                                          <p:val>
                                            <p:fltVal val="0.5"/>
                                          </p:val>
                                        </p:tav>
                                        <p:tav tm="100000">
                                          <p:val>
                                            <p:strVal val="#ppt_x"/>
                                          </p:val>
                                        </p:tav>
                                      </p:tavLst>
                                    </p:anim>
                                    <p:anim calcmode="lin" valueType="num">
                                      <p:cBhvr>
                                        <p:cTn id="18" dur="500" fill="hold"/>
                                        <p:tgtEl>
                                          <p:spTgt spid="3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9" repeatCount="indefinite" fill="hold" display="0">
                  <p:stCondLst>
                    <p:cond delay="indefinite"/>
                  </p:stCondLst>
                  <p:endCondLst>
                    <p:cond evt="onStopAudio" delay="0">
                      <p:tgtEl>
                        <p:sldTgt/>
                      </p:tgtEl>
                    </p:cond>
                  </p:endCondLst>
                </p:cTn>
                <p:tgtEl>
                  <p:spTgt spid="34"/>
                </p:tgtEl>
              </p:cMediaNode>
            </p:audio>
          </p:childTnLst>
        </p:cTn>
      </p:par>
    </p:tnLst>
    <p:bldLst>
      <p:bldP spid="35" grpId="0"/>
      <p:bldP spid="37" grpId="0"/>
    </p:bldLst>
  </p:timing>
</p:sld>
</file>

<file path=ppt/tags/tag1.xml><?xml version="1.0" encoding="utf-8"?>
<p:tagLst xmlns:p="http://schemas.openxmlformats.org/presentationml/2006/main">
  <p:tag name="TOP" val="184.5015"/>
  <p:tag name="LEFT" val="273.8087"/>
  <p:tag name="WIDTH" val="229.8288"/>
  <p:tag name="HEIGHT" val="45.91095"/>
  <p:tag name="FONTSIZE" val="22"/>
  <p:tag name="MARGINBOTTOM" val="3.6"/>
  <p:tag name="MARGINLEFT" val="7.2"/>
  <p:tag name="MARGINRIGHT" val="7.2"/>
  <p:tag name="MARGINTOP" val="3.6"/>
  <p:tag name="LINERULEAFTER" val="0"/>
</p:tagLst>
</file>

<file path=ppt/tags/tag2.xml><?xml version="1.0" encoding="utf-8"?>
<p:tagLst xmlns:p="http://schemas.openxmlformats.org/presentationml/2006/main">
  <p:tag name="TOP" val="184.5015"/>
  <p:tag name="LEFT" val="273.8087"/>
  <p:tag name="WIDTH" val="229.8288"/>
  <p:tag name="HEIGHT" val="45.91095"/>
  <p:tag name="FONTSIZE" val="22"/>
  <p:tag name="MARGINBOTTOM" val="3.6"/>
  <p:tag name="MARGINLEFT" val="7.2"/>
  <p:tag name="MARGINRIGHT" val="7.2"/>
  <p:tag name="MARGINTOP" val="3.6"/>
  <p:tag name="LINERULEAFTER" val="0"/>
</p:tagLst>
</file>

<file path=ppt/tags/tag3.xml><?xml version="1.0" encoding="utf-8"?>
<p:tagLst xmlns:p="http://schemas.openxmlformats.org/presentationml/2006/main">
  <p:tag name="TOP" val="184.5015"/>
  <p:tag name="LEFT" val="273.8087"/>
  <p:tag name="WIDTH" val="229.8288"/>
  <p:tag name="HEIGHT" val="45.91095"/>
  <p:tag name="FONTSIZE" val="22"/>
  <p:tag name="MARGINBOTTOM" val="3.6"/>
  <p:tag name="MARGINLEFT" val="7.2"/>
  <p:tag name="MARGINRIGHT" val="7.2"/>
  <p:tag name="MARGINTOP" val="3.6"/>
  <p:tag name="LINERULEAFTER" val="0"/>
</p:tagLst>
</file>

<file path=ppt/tags/tag4.xml><?xml version="1.0" encoding="utf-8"?>
<p:tagLst xmlns:p="http://schemas.openxmlformats.org/presentationml/2006/main">
  <p:tag name="TOP" val="184.5015"/>
  <p:tag name="LEFT" val="273.8087"/>
  <p:tag name="WIDTH" val="229.8288"/>
  <p:tag name="HEIGHT" val="45.91095"/>
  <p:tag name="FONTSIZE" val="22"/>
  <p:tag name="MARGINBOTTOM" val="3.6"/>
  <p:tag name="MARGINLEFT" val="7.2"/>
  <p:tag name="MARGINRIGHT" val="7.2"/>
  <p:tag name="MARGINTOP" val="3.6"/>
  <p:tag name="LINERULEAFTER" val="0"/>
</p:tagLst>
</file>

<file path=ppt/tags/tag5.xml><?xml version="1.0" encoding="utf-8"?>
<p:tagLst xmlns:p="http://schemas.openxmlformats.org/presentationml/2006/main">
  <p:tag name="TOP" val="184.5015"/>
  <p:tag name="LEFT" val="273.8087"/>
  <p:tag name="WIDTH" val="229.8288"/>
  <p:tag name="HEIGHT" val="45.91095"/>
  <p:tag name="FONTSIZE" val="22"/>
  <p:tag name="MARGINBOTTOM" val="3.6"/>
  <p:tag name="MARGINLEFT" val="7.2"/>
  <p:tag name="MARGINRIGHT" val="7.2"/>
  <p:tag name="MARGINTOP" val="3.6"/>
  <p:tag name="LINERULEAFTER" val="0"/>
</p:tagLst>
</file>

<file path=ppt/tags/tag6.xml><?xml version="1.0" encoding="utf-8"?>
<p:tagLst xmlns:p="http://schemas.openxmlformats.org/presentationml/2006/main">
  <p:tag name="TOP" val="184.5015"/>
  <p:tag name="LEFT" val="273.8087"/>
  <p:tag name="WIDTH" val="229.8288"/>
  <p:tag name="HEIGHT" val="45.91095"/>
  <p:tag name="FONTSIZE" val="22"/>
  <p:tag name="MARGINBOTTOM" val="3.6"/>
  <p:tag name="MARGINLEFT" val="7.2"/>
  <p:tag name="MARGINRIGHT" val="7.2"/>
  <p:tag name="MARGINTOP" val="3.6"/>
  <p:tag name="LINERULEAFTER" val="0"/>
</p:tagLst>
</file>

<file path=ppt/tags/tag7.xml><?xml version="1.0" encoding="utf-8"?>
<p:tagLst xmlns:p="http://schemas.openxmlformats.org/presentationml/2006/main">
  <p:tag name="TOP" val="184.5015"/>
  <p:tag name="LEFT" val="273.8087"/>
  <p:tag name="WIDTH" val="229.8288"/>
  <p:tag name="HEIGHT" val="45.91095"/>
  <p:tag name="FONTSIZE" val="22"/>
  <p:tag name="MARGINBOTTOM" val="3.6"/>
  <p:tag name="MARGINLEFT" val="7.2"/>
  <p:tag name="MARGINRIGHT" val="7.2"/>
  <p:tag name="MARGINTOP" val="3.6"/>
  <p:tag name="LINERULEAFTER" val="0"/>
</p:tagLst>
</file>

<file path=ppt/tags/tag8.xml><?xml version="1.0" encoding="utf-8"?>
<p:tagLst xmlns:p="http://schemas.openxmlformats.org/presentationml/2006/main">
  <p:tag name="TOP" val="184.5015"/>
  <p:tag name="LEFT" val="273.8087"/>
  <p:tag name="WIDTH" val="229.8288"/>
  <p:tag name="HEIGHT" val="45.91095"/>
  <p:tag name="FONTSIZE" val="22"/>
  <p:tag name="MARGINBOTTOM" val="3.6"/>
  <p:tag name="MARGINLEFT" val="7.2"/>
  <p:tag name="MARGINRIGHT" val="7.2"/>
  <p:tag name="MARGINTOP" val="3.6"/>
  <p:tag name="LINERULEAFTER" val="0"/>
</p:tagLst>
</file>

<file path=ppt/tags/tag9.xml><?xml version="1.0" encoding="utf-8"?>
<p:tagLst xmlns:p="http://schemas.openxmlformats.org/presentationml/2006/main">
  <p:tag name="FULLTEXTBEAUTIFYED" val="1"/>
  <p:tag name="COMMONDATA" val="eyJoZGlkIjoiYmExNGYxMDNlZjlmNDIxZTQwMmNkNTg1ZDlmZWJlNGMifQ=="/>
  <p:tag name="KSO_WPP_MARK_KEY" val="1db7058e-cf7f-457d-9443-539c9c3ccb60"/>
</p:tagLst>
</file>

<file path=ppt/theme/theme1.xml><?xml version="1.0" encoding="utf-8"?>
<a:theme xmlns:a="http://schemas.openxmlformats.org/drawingml/2006/main" name="www.redppt.c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9">
      <a:majorFont>
        <a:latin typeface="Impact"/>
        <a:ea typeface="字魂35号-经典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2586</Words>
  <Application>WPS 演示</Application>
  <PresentationFormat>宽屏</PresentationFormat>
  <Paragraphs>294</Paragraphs>
  <Slides>20</Slides>
  <Notes>0</Notes>
  <HiddenSlides>0</HiddenSlides>
  <MMClips>1</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20</vt:i4>
      </vt:variant>
    </vt:vector>
  </HeadingPairs>
  <TitlesOfParts>
    <vt:vector size="49" baseType="lpstr">
      <vt:lpstr>Arial</vt:lpstr>
      <vt:lpstr>宋体</vt:lpstr>
      <vt:lpstr>Wingdings</vt:lpstr>
      <vt:lpstr>汉仪雅酷黑-75J</vt:lpstr>
      <vt:lpstr>黑体</vt:lpstr>
      <vt:lpstr>胡晓波男神体</vt:lpstr>
      <vt:lpstr>思源黑体 CN Bold</vt:lpstr>
      <vt:lpstr>字魂143号-正酷超级黑</vt:lpstr>
      <vt:lpstr>阿里巴巴普惠体 B</vt:lpstr>
      <vt:lpstr>阿里巴巴普惠体 Medium</vt:lpstr>
      <vt:lpstr>字魂59号-创粗黑</vt:lpstr>
      <vt:lpstr>思源黑体 CN Medium</vt:lpstr>
      <vt:lpstr>方正兰亭黑_GBK</vt:lpstr>
      <vt:lpstr>字魂5号-无外润黑体</vt:lpstr>
      <vt:lpstr>微软雅黑</vt:lpstr>
      <vt:lpstr>仿宋_GB2312</vt:lpstr>
      <vt:lpstr>Century Gothic</vt:lpstr>
      <vt:lpstr>字魂95号-手刻宋</vt:lpstr>
      <vt:lpstr>字魂58号-创中黑</vt:lpstr>
      <vt:lpstr>字魂105号-简雅黑</vt:lpstr>
      <vt:lpstr>思源黑体</vt:lpstr>
      <vt:lpstr>字魂58号-创中黑-Regular</vt:lpstr>
      <vt:lpstr>等线</vt:lpstr>
      <vt:lpstr>思源黑体 CN Normal</vt:lpstr>
      <vt:lpstr>思源黑体 CN Light</vt:lpstr>
      <vt:lpstr>方正颜宋简体_中</vt:lpstr>
      <vt:lpstr>Arial Unicode MS</vt:lpstr>
      <vt:lpstr>字魂35号-经典雅黑</vt:lpstr>
      <vt:lpstr>www.redppt.cn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YXL</cp:lastModifiedBy>
  <cp:revision>2</cp:revision>
  <dcterms:created xsi:type="dcterms:W3CDTF">2022-09-21T09:45:31Z</dcterms:created>
  <dcterms:modified xsi:type="dcterms:W3CDTF">2022-09-21T09:45:33Z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64F3EFB0D1994BD4B721FB263E970AE7</vt:lpwstr>
  </property>
  <property fmtid="{D5CDD505-2E9C-101B-9397-08002B2CF9AE}" pid="3" name="KSOProductBuildVer">
    <vt:lpwstr>2052-11.1.0.12313</vt:lpwstr>
  </property>
</Properties>
</file>